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1"/>
  </p:sldMasterIdLst>
  <p:notesMasterIdLst>
    <p:notesMasterId r:id="rId187"/>
  </p:notesMasterIdLst>
  <p:sldIdLst>
    <p:sldId id="694" r:id="rId2"/>
    <p:sldId id="298" r:id="rId3"/>
    <p:sldId id="299" r:id="rId4"/>
    <p:sldId id="393" r:id="rId5"/>
    <p:sldId id="303" r:id="rId6"/>
    <p:sldId id="646" r:id="rId7"/>
    <p:sldId id="647" r:id="rId8"/>
    <p:sldId id="394" r:id="rId9"/>
    <p:sldId id="534" r:id="rId10"/>
    <p:sldId id="617" r:id="rId11"/>
    <p:sldId id="587" r:id="rId12"/>
    <p:sldId id="589" r:id="rId13"/>
    <p:sldId id="590" r:id="rId14"/>
    <p:sldId id="592" r:id="rId15"/>
    <p:sldId id="593" r:id="rId16"/>
    <p:sldId id="594" r:id="rId17"/>
    <p:sldId id="595" r:id="rId18"/>
    <p:sldId id="596" r:id="rId19"/>
    <p:sldId id="597" r:id="rId20"/>
    <p:sldId id="598" r:id="rId21"/>
    <p:sldId id="599" r:id="rId22"/>
    <p:sldId id="600" r:id="rId23"/>
    <p:sldId id="601" r:id="rId24"/>
    <p:sldId id="602" r:id="rId25"/>
    <p:sldId id="603" r:id="rId26"/>
    <p:sldId id="604" r:id="rId27"/>
    <p:sldId id="605" r:id="rId28"/>
    <p:sldId id="606" r:id="rId29"/>
    <p:sldId id="607" r:id="rId30"/>
    <p:sldId id="609" r:id="rId31"/>
    <p:sldId id="608" r:id="rId32"/>
    <p:sldId id="610" r:id="rId33"/>
    <p:sldId id="611" r:id="rId34"/>
    <p:sldId id="612" r:id="rId35"/>
    <p:sldId id="613" r:id="rId36"/>
    <p:sldId id="614" r:id="rId37"/>
    <p:sldId id="615" r:id="rId38"/>
    <p:sldId id="616" r:id="rId39"/>
    <p:sldId id="618" r:id="rId40"/>
    <p:sldId id="619" r:id="rId41"/>
    <p:sldId id="622" r:id="rId42"/>
    <p:sldId id="623" r:id="rId43"/>
    <p:sldId id="620" r:id="rId44"/>
    <p:sldId id="624" r:id="rId45"/>
    <p:sldId id="625" r:id="rId46"/>
    <p:sldId id="627" r:id="rId47"/>
    <p:sldId id="626" r:id="rId48"/>
    <p:sldId id="628" r:id="rId49"/>
    <p:sldId id="629" r:id="rId50"/>
    <p:sldId id="630" r:id="rId51"/>
    <p:sldId id="631" r:id="rId52"/>
    <p:sldId id="632" r:id="rId53"/>
    <p:sldId id="633" r:id="rId54"/>
    <p:sldId id="634" r:id="rId55"/>
    <p:sldId id="648" r:id="rId56"/>
    <p:sldId id="492" r:id="rId57"/>
    <p:sldId id="470" r:id="rId58"/>
    <p:sldId id="469" r:id="rId59"/>
    <p:sldId id="468" r:id="rId60"/>
    <p:sldId id="467" r:id="rId61"/>
    <p:sldId id="466" r:id="rId62"/>
    <p:sldId id="465" r:id="rId63"/>
    <p:sldId id="464" r:id="rId64"/>
    <p:sldId id="463" r:id="rId65"/>
    <p:sldId id="462" r:id="rId66"/>
    <p:sldId id="461" r:id="rId67"/>
    <p:sldId id="460" r:id="rId68"/>
    <p:sldId id="459" r:id="rId69"/>
    <p:sldId id="458" r:id="rId70"/>
    <p:sldId id="457" r:id="rId71"/>
    <p:sldId id="456" r:id="rId72"/>
    <p:sldId id="455" r:id="rId73"/>
    <p:sldId id="454" r:id="rId74"/>
    <p:sldId id="527" r:id="rId75"/>
    <p:sldId id="528" r:id="rId76"/>
    <p:sldId id="529" r:id="rId77"/>
    <p:sldId id="530" r:id="rId78"/>
    <p:sldId id="531" r:id="rId79"/>
    <p:sldId id="451" r:id="rId80"/>
    <p:sldId id="471" r:id="rId81"/>
    <p:sldId id="474" r:id="rId82"/>
    <p:sldId id="475" r:id="rId83"/>
    <p:sldId id="476" r:id="rId84"/>
    <p:sldId id="477" r:id="rId85"/>
    <p:sldId id="478" r:id="rId86"/>
    <p:sldId id="479" r:id="rId87"/>
    <p:sldId id="649" r:id="rId88"/>
    <p:sldId id="700" r:id="rId89"/>
    <p:sldId id="703" r:id="rId90"/>
    <p:sldId id="701" r:id="rId91"/>
    <p:sldId id="706" r:id="rId92"/>
    <p:sldId id="702" r:id="rId93"/>
    <p:sldId id="704" r:id="rId94"/>
    <p:sldId id="705" r:id="rId95"/>
    <p:sldId id="650" r:id="rId96"/>
    <p:sldId id="403" r:id="rId97"/>
    <p:sldId id="523" r:id="rId98"/>
    <p:sldId id="524" r:id="rId99"/>
    <p:sldId id="395" r:id="rId100"/>
    <p:sldId id="396" r:id="rId101"/>
    <p:sldId id="413" r:id="rId102"/>
    <p:sldId id="689" r:id="rId103"/>
    <p:sldId id="398" r:id="rId104"/>
    <p:sldId id="642" r:id="rId105"/>
    <p:sldId id="643" r:id="rId106"/>
    <p:sldId id="644" r:id="rId107"/>
    <p:sldId id="645" r:id="rId108"/>
    <p:sldId id="399" r:id="rId109"/>
    <p:sldId id="690" r:id="rId110"/>
    <p:sldId id="400" r:id="rId111"/>
    <p:sldId id="691" r:id="rId112"/>
    <p:sldId id="401" r:id="rId113"/>
    <p:sldId id="692" r:id="rId114"/>
    <p:sldId id="402" r:id="rId115"/>
    <p:sldId id="693" r:id="rId116"/>
    <p:sldId id="480" r:id="rId117"/>
    <p:sldId id="638" r:id="rId118"/>
    <p:sldId id="651" r:id="rId119"/>
    <p:sldId id="652" r:id="rId120"/>
    <p:sldId id="653" r:id="rId121"/>
    <p:sldId id="520" r:id="rId122"/>
    <p:sldId id="654" r:id="rId123"/>
    <p:sldId id="655" r:id="rId124"/>
    <p:sldId id="656" r:id="rId125"/>
    <p:sldId id="657" r:id="rId126"/>
    <p:sldId id="658" r:id="rId127"/>
    <p:sldId id="659" r:id="rId128"/>
    <p:sldId id="525" r:id="rId129"/>
    <p:sldId id="708" r:id="rId130"/>
    <p:sldId id="336" r:id="rId131"/>
    <p:sldId id="337" r:id="rId132"/>
    <p:sldId id="338" r:id="rId133"/>
    <p:sldId id="339" r:id="rId134"/>
    <p:sldId id="340" r:id="rId135"/>
    <p:sldId id="341" r:id="rId136"/>
    <p:sldId id="351" r:id="rId137"/>
    <p:sldId id="344" r:id="rId138"/>
    <p:sldId id="345" r:id="rId139"/>
    <p:sldId id="346" r:id="rId140"/>
    <p:sldId id="347" r:id="rId141"/>
    <p:sldId id="349" r:id="rId142"/>
    <p:sldId id="660" r:id="rId143"/>
    <p:sldId id="699" r:id="rId144"/>
    <p:sldId id="661" r:id="rId145"/>
    <p:sldId id="446" r:id="rId146"/>
    <p:sldId id="447" r:id="rId147"/>
    <p:sldId id="662" r:id="rId148"/>
    <p:sldId id="663" r:id="rId149"/>
    <p:sldId id="637" r:id="rId150"/>
    <p:sldId id="664" r:id="rId151"/>
    <p:sldId id="493" r:id="rId152"/>
    <p:sldId id="494" r:id="rId153"/>
    <p:sldId id="496" r:id="rId154"/>
    <p:sldId id="497" r:id="rId155"/>
    <p:sldId id="498" r:id="rId156"/>
    <p:sldId id="499" r:id="rId157"/>
    <p:sldId id="500" r:id="rId158"/>
    <p:sldId id="501" r:id="rId159"/>
    <p:sldId id="502" r:id="rId160"/>
    <p:sldId id="665" r:id="rId161"/>
    <p:sldId id="666" r:id="rId162"/>
    <p:sldId id="667" r:id="rId163"/>
    <p:sldId id="668" r:id="rId164"/>
    <p:sldId id="669" r:id="rId165"/>
    <p:sldId id="670" r:id="rId166"/>
    <p:sldId id="671" r:id="rId167"/>
    <p:sldId id="672" r:id="rId168"/>
    <p:sldId id="504" r:id="rId169"/>
    <p:sldId id="673" r:id="rId170"/>
    <p:sldId id="505" r:id="rId171"/>
    <p:sldId id="507" r:id="rId172"/>
    <p:sldId id="506" r:id="rId173"/>
    <p:sldId id="508" r:id="rId174"/>
    <p:sldId id="509" r:id="rId175"/>
    <p:sldId id="510" r:id="rId176"/>
    <p:sldId id="675" r:id="rId177"/>
    <p:sldId id="511" r:id="rId178"/>
    <p:sldId id="512" r:id="rId179"/>
    <p:sldId id="676" r:id="rId180"/>
    <p:sldId id="513" r:id="rId181"/>
    <p:sldId id="677" r:id="rId182"/>
    <p:sldId id="678" r:id="rId183"/>
    <p:sldId id="679" r:id="rId184"/>
    <p:sldId id="682" r:id="rId185"/>
    <p:sldId id="522" r:id="rId186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dehd@163.com" initials="m" lastIdx="1" clrIdx="0">
    <p:extLst>
      <p:ext uri="{19B8F6BF-5375-455C-9EA6-DF929625EA0E}">
        <p15:presenceInfo xmlns:p15="http://schemas.microsoft.com/office/powerpoint/2012/main" userId="9d372709c1333ec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339" autoAdjust="0"/>
    <p:restoredTop sz="87617" autoAdjust="0"/>
  </p:normalViewPr>
  <p:slideViewPr>
    <p:cSldViewPr>
      <p:cViewPr varScale="1">
        <p:scale>
          <a:sx n="64" d="100"/>
          <a:sy n="64" d="100"/>
        </p:scale>
        <p:origin x="1908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91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slide" Target="slides/slide185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92" Type="http://schemas.openxmlformats.org/officeDocument/2006/relationships/tableStyles" Target="tableStyles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commentAuthors" Target="comment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presProps" Target="presProps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0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E95162-E531-4353-9095-5E7962AFF708}" type="datetimeFigureOut">
              <a:rPr lang="zh-CN" altLang="en-US" smtClean="0"/>
              <a:pPr/>
              <a:t>2021/3/1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7845D-4CC6-46FE-B2F1-454F0828D0E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768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幻灯片图像占位符 1">
            <a:extLst>
              <a:ext uri="{FF2B5EF4-FFF2-40B4-BE49-F238E27FC236}">
                <a16:creationId xmlns:a16="http://schemas.microsoft.com/office/drawing/2014/main" id="{242CE225-86DE-4393-90F1-A78D18AE845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备注占位符 2">
            <a:extLst>
              <a:ext uri="{FF2B5EF4-FFF2-40B4-BE49-F238E27FC236}">
                <a16:creationId xmlns:a16="http://schemas.microsoft.com/office/drawing/2014/main" id="{E0C9679F-7A84-43F0-B224-5428072C03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kumimoji="0" lang="zh-CN" altLang="en-US">
              <a:ea typeface="宋体" panose="02010600030101010101" pitchFamily="2" charset="-122"/>
            </a:endParaRPr>
          </a:p>
        </p:txBody>
      </p:sp>
      <p:sp>
        <p:nvSpPr>
          <p:cNvPr id="17411" name="幻灯片编号占位符 3">
            <a:extLst>
              <a:ext uri="{FF2B5EF4-FFF2-40B4-BE49-F238E27FC236}">
                <a16:creationId xmlns:a16="http://schemas.microsoft.com/office/drawing/2014/main" id="{A8231BF8-6A10-46FC-91C1-06BF24F81F2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1004888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1004888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C5D10D8A-0181-42EC-A258-7EA406449492}" type="slidenum">
              <a:rPr kumimoji="1" lang="zh-CN" altLang="en-US" sz="1500" u="none" baseline="0" smtClean="0"/>
              <a:pPr/>
              <a:t>1</a:t>
            </a:fld>
            <a:endParaRPr kumimoji="1" lang="zh-CN" altLang="en-US" sz="1500" u="none" baseline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3453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653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33467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ln/>
        </p:spPr>
      </p:sp>
      <p:sp>
        <p:nvSpPr>
          <p:cNvPr id="20483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lvl="1"/>
            <a:r>
              <a:rPr lang="en-US" altLang="zh-CN" sz="2600"/>
              <a:t>Rudimentary logic functions=</a:t>
            </a:r>
            <a:r>
              <a:rPr lang="zh-CN" altLang="zh-CN"/>
              <a:t>基本的逻辑函数</a:t>
            </a:r>
            <a:endParaRPr lang="zh-CN" altLang="en-US"/>
          </a:p>
        </p:txBody>
      </p:sp>
      <p:sp>
        <p:nvSpPr>
          <p:cNvPr id="20484" name="灯片编号占位符 3"/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fld id="{255343CD-D9F7-415D-AF47-D27DBA89B7DD}" type="slidenum">
              <a:rPr lang="zh-CN" altLang="en-US" sz="1200">
                <a:solidFill>
                  <a:srgbClr val="000000"/>
                </a:solidFill>
              </a:rPr>
              <a:pPr/>
              <a:t>2</a:t>
            </a:fld>
            <a:endParaRPr lang="en-US" altLang="zh-CN" sz="120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4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09309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1643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879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61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54574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200" dirty="0"/>
              <a:t>		 .</a:t>
            </a:r>
            <a:r>
              <a:rPr lang="en-US" altLang="zh-CN" sz="1200" dirty="0" err="1"/>
              <a:t>addra</a:t>
            </a:r>
            <a:r>
              <a:rPr lang="en-US" altLang="zh-CN" sz="1200" dirty="0"/>
              <a:t>(</a:t>
            </a:r>
            <a:r>
              <a:rPr lang="en-US" altLang="zh-CN" sz="1200" dirty="0" err="1"/>
              <a:t>ram_addr</a:t>
            </a:r>
            <a:r>
              <a:rPr lang="en-US" altLang="zh-CN" sz="1200" dirty="0"/>
              <a:t>), 	// </a:t>
            </a:r>
            <a:r>
              <a:rPr lang="zh-CN" altLang="en-US" sz="1200" dirty="0"/>
              <a:t>地址线，来自</a:t>
            </a:r>
            <a:r>
              <a:rPr lang="en-US" altLang="zh-CN" sz="1200" dirty="0"/>
              <a:t>MIO_BUS</a:t>
            </a: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200" dirty="0"/>
              <a:t> 		 .</a:t>
            </a:r>
            <a:r>
              <a:rPr lang="en-US" altLang="zh-CN" sz="1200" dirty="0" err="1"/>
              <a:t>dina</a:t>
            </a:r>
            <a:r>
              <a:rPr lang="en-US" altLang="zh-CN" sz="1200" dirty="0"/>
              <a:t>(</a:t>
            </a:r>
            <a:r>
              <a:rPr lang="en-US" altLang="zh-CN" sz="1200" dirty="0" err="1"/>
              <a:t>ram_data_in</a:t>
            </a:r>
            <a:r>
              <a:rPr lang="en-US" altLang="zh-CN" sz="1200" dirty="0"/>
              <a:t>), 	// </a:t>
            </a:r>
            <a:r>
              <a:rPr lang="zh-CN" altLang="en-US" sz="1200" dirty="0"/>
              <a:t>输入数据线，来自</a:t>
            </a:r>
            <a:r>
              <a:rPr lang="en-US" altLang="zh-CN" sz="1200" dirty="0"/>
              <a:t>MIO_BUS</a:t>
            </a: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200" dirty="0"/>
              <a:t>  		 .</a:t>
            </a:r>
            <a:r>
              <a:rPr lang="en-US" altLang="zh-CN" sz="1200" dirty="0" err="1"/>
              <a:t>douta</a:t>
            </a:r>
            <a:r>
              <a:rPr lang="en-US" altLang="zh-CN" sz="1200" dirty="0"/>
              <a:t>(</a:t>
            </a:r>
            <a:r>
              <a:rPr lang="en-US" altLang="zh-CN" sz="1200" dirty="0" err="1"/>
              <a:t>ram_data_out</a:t>
            </a:r>
            <a:r>
              <a:rPr lang="en-US" altLang="zh-CN" sz="1200" dirty="0"/>
              <a:t>) 	// </a:t>
            </a:r>
            <a:r>
              <a:rPr lang="zh-CN" altLang="en-US" sz="1200" dirty="0"/>
              <a:t>输出数据线，来自</a:t>
            </a:r>
            <a:r>
              <a:rPr lang="en-US" altLang="zh-CN" sz="1200" dirty="0"/>
              <a:t>MIO_BUS</a:t>
            </a:r>
          </a:p>
          <a:p>
            <a:pPr marL="0" lvl="0" indent="0"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200" dirty="0"/>
              <a:t>		);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6585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338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7845D-4CC6-46FE-B2F1-454F0828D0E8}" type="slidenum">
              <a:rPr lang="zh-CN" altLang="en-US" smtClean="0"/>
              <a:pPr/>
              <a:t>144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6063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93561" y="1950519"/>
            <a:ext cx="8134672" cy="1470025"/>
          </a:xfrm>
        </p:spPr>
        <p:txBody>
          <a:bodyPr>
            <a:noAutofit/>
          </a:bodyPr>
          <a:lstStyle>
            <a:lvl1pPr>
              <a:defRPr sz="520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4293096"/>
            <a:ext cx="6400800" cy="17526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accent5">
                    <a:lumMod val="50000"/>
                  </a:schemeClr>
                </a:solidFill>
                <a:latin typeface="黑体" pitchFamily="49" charset="-122"/>
                <a:ea typeface="黑体" pitchFamily="49" charset="-122"/>
              </a:defRPr>
            </a:lvl1pPr>
            <a:lvl2pPr marL="4571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7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1" name="Line 1054">
            <a:extLst>
              <a:ext uri="{FF2B5EF4-FFF2-40B4-BE49-F238E27FC236}">
                <a16:creationId xmlns:a16="http://schemas.microsoft.com/office/drawing/2014/main" id="{F960DCE0-5A2B-40F6-AA64-23EF6CE496C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7544" y="1065373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39931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428F756-92F4-4785-99A9-B9F6CF8DE212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9F66F904-97E3-461E-A909-B48EFE1F5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506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E9027BC-D759-47BC-91E4-81B8DE55A144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D61C4234-E0E3-4628-B6BF-598E03ED1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632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42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42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3CCCD5C-147E-4067-BE0E-11FB96A4AF69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E7EFBA33-F74D-4DEB-9682-768E73D1E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300958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8D9745-F3E5-4591-BEED-D26DD27829E3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1E6B1BD-C272-490D-96ED-59E80DE81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2338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"/>
          <p:cNvSpPr>
            <a:spLocks noGrp="1"/>
          </p:cNvSpPr>
          <p:nvPr>
            <p:ph type="body" sz="quarter" idx="14"/>
          </p:nvPr>
        </p:nvSpPr>
        <p:spPr>
          <a:xfrm>
            <a:off x="461254" y="857244"/>
            <a:ext cx="8225546" cy="1142996"/>
          </a:xfrm>
        </p:spPr>
        <p:txBody>
          <a:bodyPr/>
          <a:lstStyle>
            <a:lvl1pPr>
              <a:buNone/>
              <a:defRPr sz="2400" baseline="0"/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" name="标题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5" name="日期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444BC-F640-4DA0-B1BF-90CB3762D5C3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6D0A04A4-B766-4BF2-B60C-D7917A29AE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23284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9268" y="131401"/>
            <a:ext cx="7005464" cy="742921"/>
          </a:xfrm>
        </p:spPr>
        <p:txBody>
          <a:bodyPr>
            <a:normAutofit/>
          </a:bodyPr>
          <a:lstStyle>
            <a:lvl1pPr algn="l">
              <a:defRPr sz="4000" b="1">
                <a:solidFill>
                  <a:srgbClr val="3E3EFC"/>
                </a:solidFill>
                <a:effectLst/>
                <a:latin typeface="黑体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2"/>
            <a:ext cx="8229600" cy="4896544"/>
          </a:xfrm>
        </p:spPr>
        <p:txBody>
          <a:bodyPr/>
          <a:lstStyle>
            <a:lvl1pPr marL="342891" indent="-342891">
              <a:buClr>
                <a:srgbClr val="FF1515"/>
              </a:buClr>
              <a:buSzPct val="80000"/>
              <a:buFont typeface="黑体" panose="02010609060101010101" pitchFamily="49" charset="-122"/>
              <a:buChar char="◎"/>
              <a:defRPr b="1">
                <a:solidFill>
                  <a:srgbClr val="242790"/>
                </a:solidFill>
                <a:latin typeface="黑体" pitchFamily="49" charset="-122"/>
                <a:ea typeface="黑体" pitchFamily="49" charset="-122"/>
              </a:defRPr>
            </a:lvl1pPr>
            <a:lvl2pPr marL="742932" indent="-285744">
              <a:buClr>
                <a:srgbClr val="002060"/>
              </a:buClr>
              <a:buSzPct val="100000"/>
              <a:buFont typeface="Times New Roman" panose="02020603050405020304" pitchFamily="18" charset="0"/>
              <a:buChar char="₠"/>
              <a:defRPr b="0">
                <a:solidFill>
                  <a:schemeClr val="tx1"/>
                </a:solidFill>
                <a:latin typeface="+mn-ea"/>
                <a:ea typeface="+mn-ea"/>
              </a:defRPr>
            </a:lvl2pPr>
            <a:lvl3pPr marL="1142971" indent="-228594">
              <a:buClr>
                <a:srgbClr val="DE0000"/>
              </a:buClr>
              <a:buSzPct val="80000"/>
              <a:buFont typeface="黑体" panose="02010609060101010101" pitchFamily="49" charset="-122"/>
              <a:buChar char="☉"/>
              <a:defRPr>
                <a:latin typeface="+mn-ea"/>
                <a:ea typeface="+mn-ea"/>
              </a:defRPr>
            </a:lvl3pPr>
            <a:lvl4pPr marL="1600160" indent="-228594">
              <a:buClr>
                <a:srgbClr val="002060"/>
              </a:buClr>
              <a:buSzPct val="60000"/>
              <a:buFont typeface="黑体" panose="02010609060101010101" pitchFamily="49" charset="-122"/>
              <a:buChar char="◆"/>
              <a:defRPr>
                <a:latin typeface="+mn-ea"/>
                <a:ea typeface="+mn-ea"/>
              </a:defRPr>
            </a:lvl4pPr>
            <a:lvl5pPr marL="2057349" indent="-228594">
              <a:buClr>
                <a:srgbClr val="FF0000"/>
              </a:buClr>
              <a:buFont typeface="Arial" panose="020B0604020202020204" pitchFamily="34" charset="0"/>
              <a:buChar char="●"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12E16E5-7A8D-403A-8B16-5B4D23BE024D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 dirty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9" name="Line 1054">
            <a:extLst>
              <a:ext uri="{FF2B5EF4-FFF2-40B4-BE49-F238E27FC236}">
                <a16:creationId xmlns:a16="http://schemas.microsoft.com/office/drawing/2014/main" id="{1E3B416E-7C99-4F67-B388-2170E5845D89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467544" y="874322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1095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1216" y="44625"/>
            <a:ext cx="7869560" cy="792083"/>
          </a:xfrm>
        </p:spPr>
        <p:txBody>
          <a:bodyPr>
            <a:normAutofit/>
          </a:bodyPr>
          <a:lstStyle>
            <a:lvl1pPr algn="l"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268760"/>
            <a:ext cx="8229600" cy="4968552"/>
          </a:xfrm>
        </p:spPr>
        <p:txBody>
          <a:bodyPr/>
          <a:lstStyle>
            <a:lvl1pPr marL="342891" indent="-342891"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32" indent="-285744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2971" indent="-228594"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160" indent="-228594"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349" indent="-228594"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D5DE39A-44C9-4838-8984-BDBFB38A585A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9" name="Line 1054">
            <a:extLst>
              <a:ext uri="{FF2B5EF4-FFF2-40B4-BE49-F238E27FC236}">
                <a16:creationId xmlns:a16="http://schemas.microsoft.com/office/drawing/2014/main" id="{0100956A-2938-467A-8E68-344C3F49840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395536" y="980728"/>
            <a:ext cx="8239944" cy="0"/>
          </a:xfrm>
          <a:prstGeom prst="line">
            <a:avLst/>
          </a:prstGeom>
          <a:noFill/>
          <a:ln w="76200">
            <a:solidFill>
              <a:srgbClr val="0000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12AF0BA5-B7A1-4371-9E04-48D4EB0A7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2933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193FA72-0228-4AEE-B4A1-A39A3D0AE499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C984DB09-7B5A-4E12-8A36-9BC7DC5D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1119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A2FFFDE-34EC-4F8B-A19C-ABC44BD58F83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A3AB489D-3E56-41BA-882C-E41113346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4910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3081959-BA0A-4A0C-A964-778EAD797AD8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10" name="灯片编号占位符 5">
            <a:extLst>
              <a:ext uri="{FF2B5EF4-FFF2-40B4-BE49-F238E27FC236}">
                <a16:creationId xmlns:a16="http://schemas.microsoft.com/office/drawing/2014/main" id="{966EA8EA-28DD-4838-8ADE-40C058036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9600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DF02C8B0-5E6F-4A88-9D11-958CAF86C74A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88DC3F-086F-4BE4-A375-C87AF4A0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51707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DAF16A4-8839-4FF0-8B87-2A0277340ACE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A624285E-5C7B-4DB7-B9C3-32DB5FEA2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7856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4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2" y="1435103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99028BF-7E04-452F-82E7-68D11517D3DF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CD7B989E-1B62-48A4-AD82-B1E6EEFC5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>
            <a:lvl1pPr>
              <a:defRPr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5467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4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fld id="{8C5903DA-DDF1-40C7-B33F-664703B0934C}" type="datetime1">
              <a:rPr lang="zh-CN" altLang="en-US" smtClean="0"/>
              <a:t>2021/3/1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Calibri"/>
                <a:ea typeface="宋体"/>
              </a:defRPr>
            </a:lvl1pPr>
          </a:lstStyle>
          <a:p>
            <a:pPr>
              <a:defRPr/>
            </a:pPr>
            <a:r>
              <a:rPr lang="en-US" altLang="zh-CN"/>
              <a:t>Chapte2222r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  <a:latin typeface="Calibri" panose="020F050202020403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C4618060-C51E-443B-A932-64B79725C7E3}" type="slidenum">
              <a:rPr lang="zh-CN" altLang="en-US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885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anose="02010600030101010101" pitchFamily="2" charset="-122"/>
        </a:defRPr>
      </a:lvl5pPr>
      <a:lvl6pPr marL="457189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377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566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754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891" indent="-342891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ade@zju.edu.cn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3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0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5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3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3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3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3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3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3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3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3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3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3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3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3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3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3.xml"/></Relationships>
</file>

<file path=ppt/slides/_rels/slide1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0.png"/><Relationship Id="rId5" Type="http://schemas.openxmlformats.org/officeDocument/2006/relationships/image" Target="../media/image179.png"/><Relationship Id="rId4" Type="http://schemas.openxmlformats.org/officeDocument/2006/relationships/image" Target="../media/image178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3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3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3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3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3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3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3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3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3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3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3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05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3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0.png"/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0.png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E4BDCB-6DC4-49B7-8D50-6D35E8F642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025649"/>
            <a:ext cx="9144000" cy="1712913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kumimoji="1" lang="en-US" altLang="zh-CN" sz="2900" dirty="0">
                <a:ea typeface="宋体" charset="-122"/>
              </a:rPr>
              <a:t>Computer Organization &amp; Design</a:t>
            </a:r>
            <a:r>
              <a:rPr kumimoji="1" lang="zh-CN" altLang="en-US" sz="2900" dirty="0">
                <a:ea typeface="宋体" charset="-122"/>
              </a:rPr>
              <a:t>实验与课程设计</a:t>
            </a:r>
            <a:br>
              <a:rPr kumimoji="1" lang="en-US" altLang="zh-CN" sz="2900" dirty="0">
                <a:ea typeface="宋体" charset="-122"/>
              </a:rPr>
            </a:br>
            <a:br>
              <a:rPr kumimoji="1" lang="en-US" altLang="zh-CN" sz="3200" dirty="0">
                <a:ea typeface="宋体" charset="-122"/>
              </a:rPr>
            </a:b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Lab0</a:t>
            </a:r>
            <a:b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VIVADO</a:t>
            </a:r>
            <a: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  <a:t>介绍</a:t>
            </a:r>
            <a: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  <a:t>&amp;</a:t>
            </a:r>
            <a: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  <a:t>模块封装</a:t>
            </a:r>
            <a:br>
              <a:rPr kumimoji="1" lang="zh-CN" altLang="en-US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br>
              <a:rPr kumimoji="1" lang="en-US" altLang="zh-CN" dirty="0">
                <a:solidFill>
                  <a:srgbClr val="660066"/>
                </a:solidFill>
                <a:latin typeface="Cambria" charset="0"/>
                <a:ea typeface="宋体" charset="-122"/>
              </a:rPr>
            </a:br>
            <a:endParaRPr kumimoji="1" lang="zh-CN" altLang="en-US" sz="3200" dirty="0">
              <a:solidFill>
                <a:srgbClr val="660066"/>
              </a:solidFill>
              <a:latin typeface="Cambria" charset="0"/>
              <a:ea typeface="宋体" charset="-122"/>
            </a:endParaRPr>
          </a:p>
        </p:txBody>
      </p:sp>
      <p:sp>
        <p:nvSpPr>
          <p:cNvPr id="16386" name="副标题 2">
            <a:extLst>
              <a:ext uri="{FF2B5EF4-FFF2-40B4-BE49-F238E27FC236}">
                <a16:creationId xmlns:a16="http://schemas.microsoft.com/office/drawing/2014/main" id="{63EAEB79-5BB8-4AE3-AD93-4D5691C9104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200525"/>
            <a:ext cx="6400800" cy="1752600"/>
          </a:xfrm>
        </p:spPr>
        <p:txBody>
          <a:bodyPr/>
          <a:lstStyle/>
          <a:p>
            <a:pPr eaLnBrk="1" hangingPunct="1"/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Ma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 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De (</a:t>
            </a:r>
            <a:r>
              <a:rPr kumimoji="1" lang="zh-CN" altLang="en-US" dirty="0">
                <a:solidFill>
                  <a:schemeClr val="tx1"/>
                </a:solidFill>
                <a:ea typeface="宋体" panose="02010600030101010101" pitchFamily="2" charset="-122"/>
              </a:rPr>
              <a:t>马德</a:t>
            </a:r>
            <a:r>
              <a:rPr kumimoji="1" lang="en-US" altLang="zh-CN" dirty="0">
                <a:solidFill>
                  <a:schemeClr val="tx1"/>
                </a:solidFill>
                <a:ea typeface="宋体" panose="02010600030101010101" pitchFamily="2" charset="-122"/>
              </a:rPr>
              <a:t>)</a:t>
            </a:r>
          </a:p>
          <a:p>
            <a:pPr eaLnBrk="1" hangingPunct="1"/>
            <a:r>
              <a:rPr kumimoji="1" lang="en-US" altLang="zh-CN" sz="2800" dirty="0">
                <a:solidFill>
                  <a:schemeClr val="tx1"/>
                </a:solidFill>
                <a:ea typeface="宋体" panose="02010600030101010101" pitchFamily="2" charset="-122"/>
                <a:hlinkClick r:id="rId3"/>
              </a:rPr>
              <a:t>made@zju.edu.cn</a:t>
            </a:r>
            <a:endParaRPr kumimoji="1" lang="en-US" altLang="zh-CN" sz="2800" dirty="0">
              <a:solidFill>
                <a:schemeClr val="tx1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kumimoji="1" lang="en-US" altLang="zh-CN" sz="2800" dirty="0">
                <a:solidFill>
                  <a:schemeClr val="tx1"/>
                </a:solidFill>
                <a:ea typeface="宋体" panose="02010600030101010101" pitchFamily="2" charset="-122"/>
              </a:rPr>
              <a:t>2020</a:t>
            </a:r>
            <a:endParaRPr kumimoji="1" lang="zh-CN" altLang="en-US" sz="2800" dirty="0">
              <a:solidFill>
                <a:schemeClr val="tx1"/>
              </a:solidFill>
              <a:ea typeface="宋体" panose="02010600030101010101" pitchFamily="2" charset="-122"/>
            </a:endParaRPr>
          </a:p>
        </p:txBody>
      </p:sp>
      <p:sp>
        <p:nvSpPr>
          <p:cNvPr id="16387" name="矩形 3">
            <a:extLst>
              <a:ext uri="{FF2B5EF4-FFF2-40B4-BE49-F238E27FC236}">
                <a16:creationId xmlns:a16="http://schemas.microsoft.com/office/drawing/2014/main" id="{F3795BA3-3C89-4438-9FB1-A4B0A1E7F7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953125"/>
            <a:ext cx="91440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u="sng" baseline="-250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spcBef>
                <a:spcPct val="50000"/>
              </a:spcBef>
              <a:buFont typeface="Wingdings" panose="05000000000000000000" pitchFamily="2" charset="2"/>
              <a:buNone/>
            </a:pPr>
            <a:r>
              <a:rPr lang="en-US" altLang="zh-CN" sz="3600" u="none" dirty="0"/>
              <a:t>College of Computer Science, Zhejiang University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FE733E9-033C-4610-89E4-6636FA619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46039"/>
            <a:ext cx="6396217" cy="591196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工具简介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1E2940-D4CD-4914-9B80-D36E74FCBA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51006" y="1090880"/>
            <a:ext cx="2792994" cy="5767119"/>
          </a:xfrm>
        </p:spPr>
        <p:txBody>
          <a:bodyPr/>
          <a:lstStyle/>
          <a:p>
            <a:r>
              <a:rPr lang="en-US" altLang="zh-CN" sz="1800" dirty="0" err="1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开发流程主要分为三阶段：系统设计输入；实现；硬件编程和验证。每个阶段又有不同的方法和步骤。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系统设计输入：传统的</a:t>
            </a:r>
            <a:r>
              <a:rPr lang="en-US" altLang="zh-CN" sz="1800" dirty="0">
                <a:solidFill>
                  <a:schemeClr val="tx1"/>
                </a:solidFill>
              </a:rPr>
              <a:t>RTL</a:t>
            </a:r>
            <a:r>
              <a:rPr lang="zh-CN" altLang="en-US" sz="1800" dirty="0">
                <a:solidFill>
                  <a:schemeClr val="tx1"/>
                </a:solidFill>
              </a:rPr>
              <a:t>开发；</a:t>
            </a:r>
            <a:r>
              <a:rPr lang="en-US" altLang="zh-CN" sz="1800" dirty="0">
                <a:solidFill>
                  <a:schemeClr val="tx1"/>
                </a:solidFill>
              </a:rPr>
              <a:t>IP</a:t>
            </a:r>
            <a:r>
              <a:rPr lang="zh-CN" altLang="en-US" sz="1800" dirty="0">
                <a:solidFill>
                  <a:schemeClr val="tx1"/>
                </a:solidFill>
              </a:rPr>
              <a:t>集成器及第三方</a:t>
            </a:r>
            <a:r>
              <a:rPr lang="en-US" altLang="zh-CN" sz="1800" dirty="0">
                <a:solidFill>
                  <a:schemeClr val="tx1"/>
                </a:solidFill>
              </a:rPr>
              <a:t>IP</a:t>
            </a:r>
            <a:r>
              <a:rPr lang="zh-CN" altLang="en-US" sz="1800" dirty="0">
                <a:solidFill>
                  <a:schemeClr val="tx1"/>
                </a:solidFill>
              </a:rPr>
              <a:t>核；高层次综合</a:t>
            </a:r>
            <a:r>
              <a:rPr lang="en-US" altLang="zh-CN" sz="1800" dirty="0">
                <a:solidFill>
                  <a:schemeClr val="tx1"/>
                </a:solidFill>
              </a:rPr>
              <a:t>C/C++</a:t>
            </a:r>
            <a:r>
              <a:rPr lang="zh-CN" altLang="en-US" sz="1800" dirty="0">
                <a:solidFill>
                  <a:schemeClr val="tx1"/>
                </a:solidFill>
              </a:rPr>
              <a:t>语言设计输入，嵌入式集成开发</a:t>
            </a:r>
            <a:r>
              <a:rPr lang="en-US" altLang="zh-CN" sz="1800" dirty="0">
                <a:solidFill>
                  <a:schemeClr val="tx1"/>
                </a:solidFill>
              </a:rPr>
              <a:t>SDK</a:t>
            </a:r>
            <a:r>
              <a:rPr lang="zh-CN" altLang="en-US" sz="1800" dirty="0">
                <a:solidFill>
                  <a:schemeClr val="tx1"/>
                </a:solidFill>
              </a:rPr>
              <a:t>输入等。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实现：逻辑仿真；逻辑分配及物理约束；综合实现及时序分析等。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硬件编程和验证：生成比特流；</a:t>
            </a:r>
            <a:r>
              <a:rPr lang="en-US" altLang="zh-CN" sz="1800" dirty="0">
                <a:solidFill>
                  <a:schemeClr val="tx1"/>
                </a:solidFill>
              </a:rPr>
              <a:t>JTAG</a:t>
            </a:r>
            <a:r>
              <a:rPr lang="zh-CN" altLang="en-US" sz="1800" dirty="0">
                <a:solidFill>
                  <a:schemeClr val="tx1"/>
                </a:solidFill>
              </a:rPr>
              <a:t>调试测试；</a:t>
            </a:r>
            <a:r>
              <a:rPr lang="en-US" altLang="zh-CN" sz="1800" dirty="0">
                <a:solidFill>
                  <a:schemeClr val="tx1"/>
                </a:solidFill>
              </a:rPr>
              <a:t>SDK</a:t>
            </a:r>
            <a:r>
              <a:rPr lang="zh-CN" altLang="en-US" sz="1800" dirty="0">
                <a:solidFill>
                  <a:schemeClr val="tx1"/>
                </a:solidFill>
              </a:rPr>
              <a:t>导出及嵌入式</a:t>
            </a:r>
            <a:r>
              <a:rPr lang="en-US" altLang="zh-CN" sz="1800" dirty="0">
                <a:solidFill>
                  <a:schemeClr val="tx1"/>
                </a:solidFill>
              </a:rPr>
              <a:t>CPU</a:t>
            </a:r>
            <a:r>
              <a:rPr lang="zh-CN" altLang="en-US" sz="1800" dirty="0">
                <a:solidFill>
                  <a:schemeClr val="tx1"/>
                </a:solidFill>
              </a:rPr>
              <a:t>引导和测试</a:t>
            </a:r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C6C906-C65B-4168-B5C3-6BFA504A1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18" y="498364"/>
            <a:ext cx="1628775" cy="447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F5A3FE-B01E-49A5-8A73-75AD1F595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96850"/>
            <a:ext cx="1193800" cy="4476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5575BD36-6D40-4F4E-ACDB-C643818322C8}"/>
              </a:ext>
            </a:extLst>
          </p:cNvPr>
          <p:cNvSpPr txBox="1"/>
          <p:nvPr/>
        </p:nvSpPr>
        <p:spPr>
          <a:xfrm>
            <a:off x="55240" y="1174763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系统设计输入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DB051E5-1593-40D9-A235-A72EC812E3D4}"/>
              </a:ext>
            </a:extLst>
          </p:cNvPr>
          <p:cNvSpPr txBox="1"/>
          <p:nvPr/>
        </p:nvSpPr>
        <p:spPr>
          <a:xfrm>
            <a:off x="55240" y="3420490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实现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5B0782-8A04-4661-B814-8A82EEB66D66}"/>
              </a:ext>
            </a:extLst>
          </p:cNvPr>
          <p:cNvSpPr txBox="1"/>
          <p:nvPr/>
        </p:nvSpPr>
        <p:spPr>
          <a:xfrm>
            <a:off x="0" y="6237312"/>
            <a:ext cx="16916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硬件编程和验证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015A23E-6026-4604-8783-0462305CB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23605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1540" y="233777"/>
            <a:ext cx="7869560" cy="792083"/>
          </a:xfrm>
        </p:spPr>
        <p:txBody>
          <a:bodyPr>
            <a:normAutofit/>
          </a:bodyPr>
          <a:lstStyle/>
          <a:p>
            <a:r>
              <a:rPr lang="zh-CN" altLang="en-US" dirty="0"/>
              <a:t>逻辑实验输出模块优化：多路器二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MUX4T1_5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[1:0] s,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I0,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I1,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I2, 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I3,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/>
              <a:t>[4:0] o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               );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lnSpc>
                <a:spcPts val="18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32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</a:t>
            </a:r>
            <a:r>
              <a:rPr lang="en-US" altLang="zh-CN" sz="2000" b="1" dirty="0">
                <a:solidFill>
                  <a:srgbClr val="FF0000"/>
                </a:solidFill>
              </a:rPr>
              <a:t>MUX4T1_32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[1:0] s,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I0,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I1,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I2,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I3, 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[31:0] o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 	  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B1E0B07-E16D-4EE3-BED8-CE7F37ABE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170" y="1070992"/>
            <a:ext cx="2146440" cy="261498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F461E8-256C-4792-986F-8FBEA2DBF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176" y="3776241"/>
            <a:ext cx="2441521" cy="253307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D9BA563-8D19-41AB-BC15-520A258243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2499512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411" y="273140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逻辑实验输出模块优化：多路器三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124744"/>
            <a:ext cx="8229600" cy="5112568"/>
          </a:xfrm>
        </p:spPr>
        <p:txBody>
          <a:bodyPr/>
          <a:lstStyle/>
          <a:p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8</a:t>
            </a:r>
            <a:r>
              <a:rPr lang="zh-CN" altLang="en-US" dirty="0"/>
              <a:t>选一</a:t>
            </a:r>
            <a:endParaRPr lang="en-US" altLang="zh-CN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MUX8T1_32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I0,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I1,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I2,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I3,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I4,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I5,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I6,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I7,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[2:0] s,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b="1" dirty="0">
                <a:solidFill>
                  <a:srgbClr val="0000FF"/>
                </a:solidFill>
              </a:rPr>
              <a:t> </a:t>
            </a:r>
            <a:r>
              <a:rPr lang="en-US" altLang="zh-CN" sz="2000" dirty="0"/>
              <a:t>[31:0]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marL="400041" lvl="1" indent="0">
              <a:buNone/>
            </a:pP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C930E9-3E77-4356-A98C-F3417F1E3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1484784"/>
            <a:ext cx="2676525" cy="406717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A8BA708-0C88-4330-9F39-FC11D338EA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5780971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62752" y="25513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6528" y="1160748"/>
            <a:ext cx="8229600" cy="4968552"/>
          </a:xfrm>
        </p:spPr>
        <p:txBody>
          <a:bodyPr/>
          <a:lstStyle/>
          <a:p>
            <a:pPr marL="514338" indent="-457189"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位加法器模块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无进位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add_32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</a:t>
            </a:r>
            <a:r>
              <a:rPr lang="en-US" altLang="zh-CN" sz="2000" b="1" dirty="0">
                <a:solidFill>
                  <a:srgbClr val="FF0000"/>
                </a:solidFill>
              </a:rPr>
              <a:t>add_32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a,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     input </a:t>
            </a:r>
            <a:r>
              <a:rPr lang="en-US" altLang="zh-CN" sz="2000" dirty="0"/>
              <a:t>[31:0] b,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c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);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60F84A-ED5D-4E4A-8D06-28FDE1597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468" y="1687404"/>
            <a:ext cx="2552700" cy="16002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E149D59-53B2-4E5F-AB30-CF83752BD1BE}"/>
              </a:ext>
            </a:extLst>
          </p:cNvPr>
          <p:cNvSpPr txBox="1"/>
          <p:nvPr/>
        </p:nvSpPr>
        <p:spPr>
          <a:xfrm>
            <a:off x="214833" y="3933056"/>
            <a:ext cx="254096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一位全加器的真值表如下图，其中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为被加数，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为加数，输出和为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endParaRPr lang="zh-CN" altLang="en-US" dirty="0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50D3DA8B-1105-410A-9233-24C2084EA1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7725316"/>
              </p:ext>
            </p:extLst>
          </p:nvPr>
        </p:nvGraphicFramePr>
        <p:xfrm>
          <a:off x="3131840" y="3645024"/>
          <a:ext cx="2331385" cy="1927860"/>
        </p:xfrm>
        <a:graphic>
          <a:graphicData uri="http://schemas.openxmlformats.org/drawingml/2006/table">
            <a:tbl>
              <a:tblPr/>
              <a:tblGrid>
                <a:gridCol w="747209">
                  <a:extLst>
                    <a:ext uri="{9D8B030D-6E8A-4147-A177-3AD203B41FA5}">
                      <a16:colId xmlns:a16="http://schemas.microsoft.com/office/drawing/2014/main" val="1682134084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245274557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342444022"/>
                    </a:ext>
                  </a:extLst>
                </a:gridCol>
              </a:tblGrid>
              <a:tr h="232961">
                <a:tc gridSpan="2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输入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zh-CN" altLang="en-US" dirty="0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4085533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Ai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Bi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dirty="0">
                          <a:solidFill>
                            <a:srgbClr val="333333"/>
                          </a:solidFill>
                          <a:effectLst/>
                        </a:rPr>
                        <a:t>Si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824308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6827042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655977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6735140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8162136"/>
                  </a:ext>
                </a:extLst>
              </a:tr>
            </a:tbl>
          </a:graphicData>
        </a:graphic>
      </p:graphicFrame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1293D4-CCD1-4CCB-A196-E68E7B338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524394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43719" y="260653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ADC32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/>
              <a:t>[31:0] B,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C0,		//C0=1</a:t>
            </a:r>
            <a:r>
              <a:rPr lang="zh-CN" altLang="en-US" sz="2000" dirty="0"/>
              <a:t>减法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 [32:0] S	//S[32]</a:t>
            </a:r>
            <a:r>
              <a:rPr lang="zh-CN" altLang="en-US" sz="2000" dirty="0"/>
              <a:t>进位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);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>
                <a:solidFill>
                  <a:prstClr val="black"/>
                </a:solidFill>
              </a:rPr>
              <a:t>	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</a:p>
          <a:p>
            <a:pPr marL="400041" lvl="1" indent="0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477" y="1052736"/>
            <a:ext cx="2657475" cy="2009775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66D6D0B-0BD1-4997-9A36-9170B1A09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331033"/>
              </p:ext>
            </p:extLst>
          </p:nvPr>
        </p:nvGraphicFramePr>
        <p:xfrm>
          <a:off x="4647457" y="3617168"/>
          <a:ext cx="4464495" cy="3124200"/>
        </p:xfrm>
        <a:graphic>
          <a:graphicData uri="http://schemas.openxmlformats.org/drawingml/2006/table">
            <a:tbl>
              <a:tblPr/>
              <a:tblGrid>
                <a:gridCol w="892899">
                  <a:extLst>
                    <a:ext uri="{9D8B030D-6E8A-4147-A177-3AD203B41FA5}">
                      <a16:colId xmlns:a16="http://schemas.microsoft.com/office/drawing/2014/main" val="3042208886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3357988265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1021674854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3804722905"/>
                    </a:ext>
                  </a:extLst>
                </a:gridCol>
                <a:gridCol w="892899">
                  <a:extLst>
                    <a:ext uri="{9D8B030D-6E8A-4147-A177-3AD203B41FA5}">
                      <a16:colId xmlns:a16="http://schemas.microsoft.com/office/drawing/2014/main" val="1886393187"/>
                    </a:ext>
                  </a:extLst>
                </a:gridCol>
              </a:tblGrid>
              <a:tr h="294588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l" latinLnBrk="1"/>
                      <a:r>
                        <a:rPr lang="zh-CN" altLang="en-US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222042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Ci-1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Ai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Bi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Si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>
                          <a:solidFill>
                            <a:srgbClr val="333333"/>
                          </a:solidFill>
                          <a:effectLst/>
                        </a:rPr>
                        <a:t>Ci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8427981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1220630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7940198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252684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1942082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2206935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6094097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7010448"/>
                  </a:ext>
                </a:extLst>
              </a:tr>
              <a:tr h="29458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884481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9104391-925F-4BDA-A618-91FC2FF6F06E}"/>
              </a:ext>
            </a:extLst>
          </p:cNvPr>
          <p:cNvSpPr txBox="1"/>
          <p:nvPr/>
        </p:nvSpPr>
        <p:spPr>
          <a:xfrm>
            <a:off x="196156" y="4254549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一位带进位加法的真值表如下图，其中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Ai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为被加数，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Bi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为加数，相邻低位来的进位数为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Ci-1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，输出本位和为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Si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。向相邻高位进位数为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Ci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FF4C5F-6CD1-40EB-AFEF-1E9262CE7D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9326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5566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818" y="111230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>
              <a:spcBef>
                <a:spcPts val="0"/>
              </a:spcBef>
            </a:pPr>
            <a:r>
              <a:rPr lang="zh-CN" altLang="en-US" sz="2000" dirty="0"/>
              <a:t>输入</a:t>
            </a:r>
            <a:r>
              <a:rPr lang="en-US" altLang="zh-CN" sz="2000" dirty="0"/>
              <a:t>A</a:t>
            </a:r>
            <a:r>
              <a:rPr lang="zh-CN" altLang="en-US" sz="2000" dirty="0"/>
              <a:t>和</a:t>
            </a:r>
            <a:r>
              <a:rPr lang="en-US" altLang="zh-CN" sz="2000" dirty="0"/>
              <a:t>B:</a:t>
            </a:r>
            <a:r>
              <a:rPr lang="zh-CN" altLang="en-US" sz="2000" dirty="0"/>
              <a:t>为加减器的两个操作数输入</a:t>
            </a:r>
            <a:endParaRPr lang="en-US" altLang="zh-CN" sz="2000" dirty="0"/>
          </a:p>
          <a:p>
            <a:pPr>
              <a:spcBef>
                <a:spcPts val="0"/>
              </a:spcBef>
            </a:pPr>
            <a:r>
              <a:rPr lang="zh-CN" altLang="en-US" sz="2000" dirty="0"/>
              <a:t>输出</a:t>
            </a:r>
            <a:r>
              <a:rPr lang="en-US" altLang="zh-CN" sz="2000" dirty="0"/>
              <a:t>S:</a:t>
            </a:r>
            <a:r>
              <a:rPr lang="zh-CN" altLang="en-US" sz="2000" dirty="0"/>
              <a:t>为加减器的运算结果输出，</a:t>
            </a:r>
            <a:r>
              <a:rPr lang="zh-CN" altLang="en-US" sz="2000" dirty="0">
                <a:solidFill>
                  <a:srgbClr val="FF0000"/>
                </a:solidFill>
              </a:rPr>
              <a:t>带进位所以扩展</a:t>
            </a:r>
            <a:r>
              <a:rPr lang="en-US" altLang="zh-CN" sz="2000" dirty="0">
                <a:solidFill>
                  <a:srgbClr val="FF0000"/>
                </a:solidFill>
              </a:rPr>
              <a:t> S[32]</a:t>
            </a:r>
          </a:p>
          <a:p>
            <a:pPr>
              <a:spcBef>
                <a:spcPts val="0"/>
              </a:spcBef>
            </a:pPr>
            <a:r>
              <a:rPr lang="zh-CN" altLang="en-US" sz="2000" dirty="0">
                <a:solidFill>
                  <a:srgbClr val="FF0000"/>
                </a:solidFill>
              </a:rPr>
              <a:t>输入</a:t>
            </a:r>
            <a:r>
              <a:rPr lang="en-US" altLang="zh-CN" sz="2000" dirty="0">
                <a:solidFill>
                  <a:srgbClr val="FF0000"/>
                </a:solidFill>
              </a:rPr>
              <a:t>C0:</a:t>
            </a:r>
            <a:r>
              <a:rPr lang="zh-CN" altLang="en-US" sz="2000" dirty="0">
                <a:solidFill>
                  <a:srgbClr val="000099"/>
                </a:solidFill>
              </a:rPr>
              <a:t>同时实现加减运算，而输出只有一个，因此需要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altLang="zh-CN" sz="2000" dirty="0">
                <a:solidFill>
                  <a:srgbClr val="000099"/>
                </a:solidFill>
              </a:rPr>
              <a:t>                    </a:t>
            </a:r>
            <a:r>
              <a:rPr lang="zh-CN" altLang="en-US" sz="2000" dirty="0">
                <a:solidFill>
                  <a:srgbClr val="000099"/>
                </a:solidFill>
              </a:rPr>
              <a:t>选择控制</a:t>
            </a:r>
            <a:r>
              <a:rPr lang="en-US" altLang="zh-CN" sz="2000" dirty="0">
                <a:solidFill>
                  <a:srgbClr val="000099"/>
                </a:solidFill>
              </a:rPr>
              <a:t>C0=0</a:t>
            </a:r>
            <a:r>
              <a:rPr lang="zh-CN" altLang="en-US" sz="2000" dirty="0">
                <a:solidFill>
                  <a:srgbClr val="000099"/>
                </a:solidFill>
              </a:rPr>
              <a:t>，加法；</a:t>
            </a:r>
            <a:r>
              <a:rPr lang="en-US" altLang="zh-CN" sz="2000" dirty="0">
                <a:solidFill>
                  <a:srgbClr val="000099"/>
                </a:solidFill>
              </a:rPr>
              <a:t>C0=1</a:t>
            </a:r>
            <a:r>
              <a:rPr lang="zh-CN" altLang="en-US" sz="2000" dirty="0">
                <a:solidFill>
                  <a:srgbClr val="000099"/>
                </a:solidFill>
              </a:rPr>
              <a:t>，减法</a:t>
            </a:r>
            <a:endParaRPr lang="en-US" altLang="zh-CN" sz="2000" dirty="0">
              <a:solidFill>
                <a:srgbClr val="000099"/>
              </a:solidFill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方法一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"/>
          <a:stretch/>
        </p:blipFill>
        <p:spPr>
          <a:xfrm>
            <a:off x="6732240" y="1074511"/>
            <a:ext cx="2411760" cy="1922442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C8F0773-E254-4E53-8A05-67412B7FB610}"/>
              </a:ext>
            </a:extLst>
          </p:cNvPr>
          <p:cNvSpPr/>
          <p:nvPr/>
        </p:nvSpPr>
        <p:spPr>
          <a:xfrm>
            <a:off x="1331640" y="3429000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99"/>
                </a:solidFill>
              </a:rPr>
              <a:t>+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B61FB6-7031-4A22-831A-09B65653BC25}"/>
              </a:ext>
            </a:extLst>
          </p:cNvPr>
          <p:cNvSpPr/>
          <p:nvPr/>
        </p:nvSpPr>
        <p:spPr>
          <a:xfrm>
            <a:off x="1331640" y="4279565"/>
            <a:ext cx="576064" cy="57606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000099"/>
                </a:solidFill>
              </a:rPr>
              <a:t>-</a:t>
            </a:r>
            <a:endParaRPr lang="zh-CN" altLang="en-US" dirty="0">
              <a:solidFill>
                <a:srgbClr val="000099"/>
              </a:solidFill>
            </a:endParaRPr>
          </a:p>
        </p:txBody>
      </p:sp>
      <p:sp>
        <p:nvSpPr>
          <p:cNvPr id="15" name="梯形 14">
            <a:extLst>
              <a:ext uri="{FF2B5EF4-FFF2-40B4-BE49-F238E27FC236}">
                <a16:creationId xmlns:a16="http://schemas.microsoft.com/office/drawing/2014/main" id="{8C52158D-F4AF-4105-801B-F90EBC7A3EAB}"/>
              </a:ext>
            </a:extLst>
          </p:cNvPr>
          <p:cNvSpPr/>
          <p:nvPr/>
        </p:nvSpPr>
        <p:spPr>
          <a:xfrm rot="5400000">
            <a:off x="2404994" y="3723797"/>
            <a:ext cx="1080120" cy="778557"/>
          </a:xfrm>
          <a:prstGeom prst="trapezoid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1C418902-6321-4F30-BF79-8589A171617F}"/>
              </a:ext>
            </a:extLst>
          </p:cNvPr>
          <p:cNvCxnSpPr/>
          <p:nvPr/>
        </p:nvCxnSpPr>
        <p:spPr>
          <a:xfrm>
            <a:off x="755576" y="3584822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EE41CD3-5210-4AB1-B040-44F7FD3D78CA}"/>
              </a:ext>
            </a:extLst>
          </p:cNvPr>
          <p:cNvCxnSpPr/>
          <p:nvPr/>
        </p:nvCxnSpPr>
        <p:spPr>
          <a:xfrm>
            <a:off x="755576" y="4729791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4BC65854-2143-44BE-AEAA-EA9BF52818C2}"/>
              </a:ext>
            </a:extLst>
          </p:cNvPr>
          <p:cNvCxnSpPr/>
          <p:nvPr/>
        </p:nvCxnSpPr>
        <p:spPr>
          <a:xfrm>
            <a:off x="1979711" y="4437112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C152A1E6-CC28-4590-B2EB-6546AD66ED6F}"/>
              </a:ext>
            </a:extLst>
          </p:cNvPr>
          <p:cNvCxnSpPr/>
          <p:nvPr/>
        </p:nvCxnSpPr>
        <p:spPr>
          <a:xfrm>
            <a:off x="1979711" y="3789040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726D60B-74AD-4D4E-BA5C-74F4F971DEB9}"/>
              </a:ext>
            </a:extLst>
          </p:cNvPr>
          <p:cNvSpPr txBox="1"/>
          <p:nvPr/>
        </p:nvSpPr>
        <p:spPr>
          <a:xfrm>
            <a:off x="475928" y="338834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0DFC15D-156A-4D92-B6C0-83279A507E89}"/>
              </a:ext>
            </a:extLst>
          </p:cNvPr>
          <p:cNvSpPr txBox="1"/>
          <p:nvPr/>
        </p:nvSpPr>
        <p:spPr>
          <a:xfrm>
            <a:off x="459534" y="454628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A4A393AE-BECD-46E7-A10A-FC39BC0FA49B}"/>
              </a:ext>
            </a:extLst>
          </p:cNvPr>
          <p:cNvCxnSpPr>
            <a:cxnSpLocks/>
          </p:cNvCxnSpPr>
          <p:nvPr/>
        </p:nvCxnSpPr>
        <p:spPr>
          <a:xfrm>
            <a:off x="1043608" y="4430427"/>
            <a:ext cx="28803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DC7D795-E557-4C71-886F-1EF8D33A2F84}"/>
              </a:ext>
            </a:extLst>
          </p:cNvPr>
          <p:cNvCxnSpPr/>
          <p:nvPr/>
        </p:nvCxnSpPr>
        <p:spPr>
          <a:xfrm flipV="1">
            <a:off x="1043608" y="3584822"/>
            <a:ext cx="0" cy="845605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4E7215B1-DE9D-481F-B6FB-DB12F23ADD39}"/>
              </a:ext>
            </a:extLst>
          </p:cNvPr>
          <p:cNvCxnSpPr>
            <a:cxnSpLocks/>
          </p:cNvCxnSpPr>
          <p:nvPr/>
        </p:nvCxnSpPr>
        <p:spPr>
          <a:xfrm>
            <a:off x="907976" y="3757681"/>
            <a:ext cx="411138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9431006C-9ACF-49EB-AC4B-78EBF980D24C}"/>
              </a:ext>
            </a:extLst>
          </p:cNvPr>
          <p:cNvCxnSpPr>
            <a:cxnSpLocks/>
            <a:stCxn id="22" idx="3"/>
          </p:cNvCxnSpPr>
          <p:nvPr/>
        </p:nvCxnSpPr>
        <p:spPr>
          <a:xfrm flipV="1">
            <a:off x="891582" y="3757101"/>
            <a:ext cx="0" cy="973852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D097CCB7-F64D-4B47-9DC2-C9A72BAB03E1}"/>
              </a:ext>
            </a:extLst>
          </p:cNvPr>
          <p:cNvCxnSpPr>
            <a:cxnSpLocks/>
          </p:cNvCxnSpPr>
          <p:nvPr/>
        </p:nvCxnSpPr>
        <p:spPr>
          <a:xfrm flipV="1">
            <a:off x="2969487" y="3284984"/>
            <a:ext cx="0" cy="432049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C1E8716D-967A-4D2A-B181-19A546065F42}"/>
              </a:ext>
            </a:extLst>
          </p:cNvPr>
          <p:cNvSpPr txBox="1"/>
          <p:nvPr/>
        </p:nvSpPr>
        <p:spPr>
          <a:xfrm>
            <a:off x="2810992" y="294114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C0</a:t>
            </a:r>
            <a:endParaRPr lang="zh-CN" altLang="en-US" dirty="0"/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F5DC8553-267E-4DC0-9244-8686943A00C7}"/>
              </a:ext>
            </a:extLst>
          </p:cNvPr>
          <p:cNvCxnSpPr/>
          <p:nvPr/>
        </p:nvCxnSpPr>
        <p:spPr>
          <a:xfrm>
            <a:off x="3334333" y="4113075"/>
            <a:ext cx="576064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>
            <a:extLst>
              <a:ext uri="{FF2B5EF4-FFF2-40B4-BE49-F238E27FC236}">
                <a16:creationId xmlns:a16="http://schemas.microsoft.com/office/drawing/2014/main" id="{5DB23948-49F9-43BD-8B88-413E368E3A8A}"/>
              </a:ext>
            </a:extLst>
          </p:cNvPr>
          <p:cNvSpPr txBox="1"/>
          <p:nvPr/>
        </p:nvSpPr>
        <p:spPr>
          <a:xfrm>
            <a:off x="3867312" y="387469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</a:t>
            </a:r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DDFCA5CC-B164-4E9E-A88E-9C3D6198510C}"/>
              </a:ext>
            </a:extLst>
          </p:cNvPr>
          <p:cNvSpPr txBox="1"/>
          <p:nvPr/>
        </p:nvSpPr>
        <p:spPr>
          <a:xfrm>
            <a:off x="2537439" y="359658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CB05D80-545C-4263-939C-E7DD96A332E7}"/>
              </a:ext>
            </a:extLst>
          </p:cNvPr>
          <p:cNvSpPr txBox="1"/>
          <p:nvPr/>
        </p:nvSpPr>
        <p:spPr>
          <a:xfrm>
            <a:off x="2537439" y="4187575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4D7FAA-40E7-41C4-8782-FB16AF8B1276}"/>
              </a:ext>
            </a:extLst>
          </p:cNvPr>
          <p:cNvSpPr txBox="1"/>
          <p:nvPr/>
        </p:nvSpPr>
        <p:spPr>
          <a:xfrm>
            <a:off x="5400427" y="3874695"/>
            <a:ext cx="1800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问题</a:t>
            </a:r>
            <a:r>
              <a:rPr lang="zh-CN" altLang="en-US" dirty="0"/>
              <a:t>：数字逻辑设计中，减法比加法要复杂，资源消耗也大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FEFF69E-1299-4C46-BF78-58D148D02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53549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8242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750" y="1196752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方法二 采用补码，变加为减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"/>
          <a:stretch/>
        </p:blipFill>
        <p:spPr>
          <a:xfrm>
            <a:off x="6732240" y="1074511"/>
            <a:ext cx="2411760" cy="1922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/>
              <p:nvPr/>
            </p:nvSpPr>
            <p:spPr>
              <a:xfrm>
                <a:off x="145149" y="2119496"/>
                <a:ext cx="5565303" cy="535531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减法即为加负数，而计算机语言中，负数通常采用补码表示；所以采用“被减数</a:t>
                </a:r>
                <a:r>
                  <a:rPr lang="en-US" altLang="zh-CN" dirty="0"/>
                  <a:t>+</a:t>
                </a:r>
                <a:r>
                  <a:rPr lang="zh-CN" altLang="en-US" dirty="0"/>
                  <a:t>（减数的补码）”方式进行逻辑设计。</a:t>
                </a:r>
                <a:endParaRPr lang="en-US" altLang="zh-CN" dirty="0"/>
              </a:p>
              <a:p>
                <a:r>
                  <a:rPr lang="zh-CN" altLang="en-US" dirty="0"/>
                  <a:t>假设有减数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和被减数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，计算差为</a:t>
                </a:r>
                <a:r>
                  <a:rPr lang="en-US" altLang="zh-CN" dirty="0"/>
                  <a:t>D</a:t>
                </a:r>
                <a:r>
                  <a:rPr lang="zh-CN" altLang="en-US" dirty="0"/>
                  <a:t>：</a:t>
                </a:r>
                <a:endParaRPr lang="en-US" altLang="zh-CN" dirty="0"/>
              </a:p>
              <a:p>
                <a:r>
                  <a:rPr lang="en-US" altLang="zh-CN" dirty="0"/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altLang="zh-CN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     </a:t>
                </a:r>
                <a14:m>
                  <m:oMath xmlns:m="http://schemas.openxmlformats.org/officeDocument/2006/math"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𝐷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=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𝑋</m:t>
                    </m:r>
                    <m:r>
                      <a:rPr kumimoji="0" lang="en-US" altLang="zh-CN" sz="18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cs typeface="+mn-cs"/>
                      </a:rPr>
                      <m:t>+</m:t>
                    </m:r>
                    <m:d>
                      <m:dPr>
                        <m:ctrlP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</m:ctrlPr>
                      </m:dPr>
                      <m:e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−</m:t>
                        </m:r>
                        <m:r>
                          <a:rPr kumimoji="0" lang="en-US" altLang="zh-CN" sz="18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cs typeface="+mn-cs"/>
                          </a:rPr>
                          <m:t>𝑌</m:t>
                        </m:r>
                      </m:e>
                    </m:d>
                  </m:oMath>
                </a14:m>
                <a:endParaRPr kumimoji="0" lang="en-US" altLang="zh-CN" sz="1800" b="0" i="1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mbria Math" panose="02040503050406030204" pitchFamily="18" charset="0"/>
                  <a:cs typeface="+mn-cs"/>
                </a:endParaRPr>
              </a:p>
              <a:p>
                <a:pPr>
                  <a:defRPr/>
                </a:pPr>
                <a:r>
                  <a:rPr kumimoji="0" lang="en-US" altLang="zh-CN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altLang="zh-CN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b="0" dirty="0"/>
                  <a:t>补码</a:t>
                </a:r>
                <a:r>
                  <a:rPr lang="en-US" altLang="zh-CN" b="0" dirty="0"/>
                  <a:t>)</a:t>
                </a:r>
              </a:p>
              <a:p>
                <a:pPr>
                  <a:defRPr/>
                </a:pPr>
                <a:r>
                  <a:rPr lang="en-US" altLang="zh-CN" dirty="0"/>
                  <a:t>     Y</a:t>
                </a:r>
                <a:r>
                  <a:rPr lang="zh-CN" altLang="en-US" dirty="0"/>
                  <a:t>的补码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acc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b="0" dirty="0"/>
                  <a:t>              </a:t>
                </a:r>
                <a:r>
                  <a:rPr lang="zh-CN" altLang="en-US" b="0" dirty="0"/>
                  <a:t>即为</a:t>
                </a:r>
                <a:r>
                  <a:rPr lang="en-US" altLang="zh-CN" b="0" dirty="0"/>
                  <a:t>Y</a:t>
                </a:r>
                <a:r>
                  <a:rPr lang="zh-CN" altLang="en-US" b="0" dirty="0"/>
                  <a:t>取反码再加一</a:t>
                </a:r>
                <a:endParaRPr lang="en-US" altLang="zh-CN" b="0" dirty="0"/>
              </a:p>
              <a:p>
                <a:pPr>
                  <a:defRPr/>
                </a:pPr>
                <a:endParaRPr lang="en-US" altLang="zh-CN" dirty="0"/>
              </a:p>
              <a:p>
                <a:pPr>
                  <a:defRPr/>
                </a:pPr>
                <a:r>
                  <a:rPr lang="en-US" altLang="zh-CN" b="0" dirty="0" err="1"/>
                  <a:t>Eg</a:t>
                </a:r>
                <a:r>
                  <a:rPr lang="en-US" altLang="zh-CN" b="0" dirty="0"/>
                  <a:t>: X=1100;Y=0010;</a:t>
                </a:r>
                <a:r>
                  <a:rPr lang="zh-CN" altLang="en-US" b="0" dirty="0"/>
                  <a:t>计算差</a:t>
                </a:r>
                <a:endParaRPr lang="en-US" altLang="zh-CN" b="0" dirty="0"/>
              </a:p>
              <a:p>
                <a:pPr>
                  <a:defRPr/>
                </a:pPr>
                <a:endParaRPr lang="en-US" altLang="zh-CN" dirty="0"/>
              </a:p>
              <a:p>
                <a:pPr>
                  <a:defRPr/>
                </a:pPr>
                <a:r>
                  <a:rPr lang="zh-CN" altLang="en-US" b="0" dirty="0"/>
                  <a:t>首先对</a:t>
                </a:r>
                <a:r>
                  <a:rPr lang="en-US" altLang="zh-CN" b="0" dirty="0"/>
                  <a:t>Y</a:t>
                </a:r>
                <a:r>
                  <a:rPr lang="zh-CN" altLang="en-US" b="0" dirty="0"/>
                  <a:t>按位取反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的反码</a:t>
                </a:r>
                <a:r>
                  <a:rPr lang="en-US" altLang="zh-CN" dirty="0"/>
                  <a:t>=1101</a:t>
                </a:r>
              </a:p>
              <a:p>
                <a:pPr>
                  <a:defRPr/>
                </a:pPr>
                <a:r>
                  <a:rPr lang="zh-CN" altLang="en-US" b="0" dirty="0"/>
                  <a:t>然后计算</a:t>
                </a:r>
                <a:r>
                  <a:rPr lang="en-US" altLang="zh-CN" b="0" dirty="0"/>
                  <a:t>Y</a:t>
                </a:r>
                <a:r>
                  <a:rPr lang="zh-CN" altLang="en-US" b="0" dirty="0"/>
                  <a:t>的补码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Y+1=1110</a:t>
                </a:r>
              </a:p>
              <a:p>
                <a:pPr>
                  <a:defRPr/>
                </a:pPr>
                <a:r>
                  <a:rPr lang="zh-CN" altLang="en-US" dirty="0"/>
                  <a:t>最后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加上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的补码：</a:t>
                </a:r>
                <a:r>
                  <a:rPr lang="en-US" altLang="zh-CN" dirty="0"/>
                  <a:t>1100+1110=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1</a:t>
                </a:r>
                <a:r>
                  <a:rPr lang="en-US" altLang="zh-CN" dirty="0"/>
                  <a:t>1010</a:t>
                </a:r>
              </a:p>
              <a:p>
                <a:pPr>
                  <a:defRPr/>
                </a:pPr>
                <a:r>
                  <a:rPr lang="zh-CN" altLang="en-US" b="0" dirty="0"/>
                  <a:t>舍弃第五位</a:t>
                </a:r>
                <a:r>
                  <a:rPr lang="en-US" altLang="zh-CN" b="0" dirty="0"/>
                  <a:t>1</a:t>
                </a:r>
                <a:r>
                  <a:rPr lang="zh-CN" altLang="en-US" b="0" dirty="0"/>
                  <a:t>：结果为</a:t>
                </a:r>
                <a:r>
                  <a:rPr lang="en-US" altLang="zh-CN" b="0" dirty="0"/>
                  <a:t>1010</a:t>
                </a:r>
              </a:p>
              <a:p>
                <a:pPr>
                  <a:defRPr/>
                </a:pPr>
                <a:r>
                  <a:rPr lang="zh-CN" altLang="en-US" dirty="0"/>
                  <a:t>十进制验证：</a:t>
                </a:r>
                <a:r>
                  <a:rPr lang="en-US" altLang="zh-CN" dirty="0"/>
                  <a:t>1100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12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— 0010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</a:t>
                </a:r>
                <a:r>
                  <a:rPr lang="en-US" altLang="zh-CN" dirty="0"/>
                  <a:t>=1010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）</a:t>
                </a:r>
                <a:endParaRPr lang="en-US" altLang="zh-CN" b="0" dirty="0"/>
              </a:p>
              <a:p>
                <a:pPr>
                  <a:defRPr/>
                </a:pPr>
                <a:endParaRPr lang="en-US" altLang="zh-CN" b="0" dirty="0"/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149" y="2119496"/>
                <a:ext cx="5565303" cy="5355312"/>
              </a:xfrm>
              <a:prstGeom prst="rect">
                <a:avLst/>
              </a:prstGeom>
              <a:blipFill>
                <a:blip r:embed="rId3"/>
                <a:stretch>
                  <a:fillRect l="-911" t="-711" r="-6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ACAF8323-5AB3-41F3-8FEF-CD765EBBFADE}"/>
              </a:ext>
            </a:extLst>
          </p:cNvPr>
          <p:cNvSpPr/>
          <p:nvPr/>
        </p:nvSpPr>
        <p:spPr>
          <a:xfrm rot="199053">
            <a:off x="6300192" y="4221088"/>
            <a:ext cx="1980221" cy="1152128"/>
          </a:xfrm>
          <a:prstGeom prst="cloudCallout">
            <a:avLst>
              <a:gd name="adj1" fmla="val -165130"/>
              <a:gd name="adj2" fmla="val -3824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硬件如何实现反码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A5D7B4-AE5E-4058-B085-9E4B91833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540726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2509" y="25381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13" y="944724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方法二 采用补码，变加为减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71EBB892-A978-490D-951C-EDA61E4381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123"/>
          <a:stretch/>
        </p:blipFill>
        <p:spPr>
          <a:xfrm>
            <a:off x="6732240" y="1074511"/>
            <a:ext cx="2411760" cy="1922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/>
              <p:nvPr/>
            </p:nvSpPr>
            <p:spPr>
              <a:xfrm>
                <a:off x="230832" y="1796624"/>
                <a:ext cx="5565303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defRPr/>
                </a:pPr>
                <a:r>
                  <a:rPr lang="zh-CN" altLang="en-US" b="0" dirty="0">
                    <a:solidFill>
                      <a:srgbClr val="FF0000"/>
                    </a:solidFill>
                  </a:rPr>
                  <a:t>反码</a:t>
                </a:r>
                <a:r>
                  <a:rPr lang="zh-CN" altLang="en-US" b="0" dirty="0"/>
                  <a:t>：将每一位取反</a:t>
                </a:r>
                <a:endParaRPr lang="en-US" altLang="zh-CN" b="0" dirty="0"/>
              </a:p>
              <a:p>
                <a:pPr>
                  <a:defRPr/>
                </a:pPr>
                <a:r>
                  <a:rPr lang="en-US" altLang="zh-CN" dirty="0"/>
                  <a:t>1010</a:t>
                </a:r>
                <a:r>
                  <a:rPr lang="zh-CN" altLang="en-US" dirty="0"/>
                  <a:t>反码：       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0101</a:t>
                </a:r>
                <a:r>
                  <a:rPr lang="en-US" altLang="zh-CN" dirty="0"/>
                  <a:t> </a:t>
                </a:r>
              </a:p>
              <a:p>
                <a:pPr>
                  <a:defRPr/>
                </a:pPr>
                <a:r>
                  <a:rPr lang="en-US" altLang="zh-CN" b="0" dirty="0"/>
                  <a:t>0101</a:t>
                </a:r>
                <a:r>
                  <a:rPr lang="zh-CN" altLang="en-US" b="0" dirty="0"/>
                  <a:t>反码：        </a:t>
                </a:r>
                <a:r>
                  <a:rPr lang="en-US" altLang="zh-CN" b="0" dirty="0">
                    <a:solidFill>
                      <a:srgbClr val="0000FF"/>
                    </a:solidFill>
                  </a:rPr>
                  <a:t>1010</a:t>
                </a:r>
              </a:p>
              <a:p>
                <a:pPr>
                  <a:defRPr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异或</a:t>
                </a:r>
                <a:r>
                  <a:rPr lang="zh-CN" altLang="en-US" dirty="0"/>
                  <a:t>：输入相同为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，否则为</a:t>
                </a:r>
                <a:r>
                  <a:rPr lang="en-US" altLang="zh-CN" dirty="0"/>
                  <a:t>1</a:t>
                </a:r>
              </a:p>
              <a:p>
                <a:pPr>
                  <a:defRPr/>
                </a:pPr>
                <a:r>
                  <a:rPr lang="en-US" altLang="zh-CN" b="0" dirty="0"/>
                  <a:t>1010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𝑋𝑂𝑅</m:t>
                    </m:r>
                  </m:oMath>
                </a14:m>
                <a:r>
                  <a:rPr lang="en-US" altLang="zh-CN" b="0" dirty="0"/>
                  <a:t> 1111</a:t>
                </a:r>
                <a:r>
                  <a:rPr lang="en-US" altLang="zh-CN" dirty="0"/>
                  <a:t>: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0101</a:t>
                </a:r>
              </a:p>
              <a:p>
                <a:pPr>
                  <a:defRPr/>
                </a:pPr>
                <a:r>
                  <a:rPr lang="en-US" altLang="zh-CN" b="0" dirty="0"/>
                  <a:t>0101 </a:t>
                </a:r>
                <a:r>
                  <a:rPr lang="zh-CN" altLang="en-US" b="0" dirty="0"/>
                  <a:t>𝑋𝑂𝑅 </a:t>
                </a:r>
                <a:r>
                  <a:rPr lang="en-US" altLang="zh-CN" b="0" dirty="0"/>
                  <a:t>1111: </a:t>
                </a:r>
                <a:r>
                  <a:rPr lang="en-US" altLang="zh-CN" b="0" dirty="0">
                    <a:solidFill>
                      <a:srgbClr val="0000FF"/>
                    </a:solidFill>
                  </a:rPr>
                  <a:t>1010</a:t>
                </a:r>
              </a:p>
              <a:p>
                <a:pPr>
                  <a:defRPr/>
                </a:pPr>
                <a:r>
                  <a:rPr lang="en-US" altLang="zh-CN" b="0" dirty="0"/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4C9796BD-65A6-4F5E-84C4-7D04C34416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32" y="1796624"/>
                <a:ext cx="5565303" cy="2585323"/>
              </a:xfrm>
              <a:prstGeom prst="rect">
                <a:avLst/>
              </a:prstGeom>
              <a:blipFill>
                <a:blip r:embed="rId3"/>
                <a:stretch>
                  <a:fillRect l="-986" t="-21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箭头: 燕尾形 5">
            <a:extLst>
              <a:ext uri="{FF2B5EF4-FFF2-40B4-BE49-F238E27FC236}">
                <a16:creationId xmlns:a16="http://schemas.microsoft.com/office/drawing/2014/main" id="{83A52D60-C902-4CCF-B685-550FDA5754B2}"/>
              </a:ext>
            </a:extLst>
          </p:cNvPr>
          <p:cNvSpPr/>
          <p:nvPr/>
        </p:nvSpPr>
        <p:spPr>
          <a:xfrm>
            <a:off x="3545607" y="2354474"/>
            <a:ext cx="1152128" cy="52089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5196B93-AB2D-4325-8CD5-7AD6A28B5454}"/>
              </a:ext>
            </a:extLst>
          </p:cNvPr>
          <p:cNvSpPr txBox="1"/>
          <p:nvPr/>
        </p:nvSpPr>
        <p:spPr>
          <a:xfrm>
            <a:off x="4733740" y="2291757"/>
            <a:ext cx="180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异或操作求反码：</a:t>
            </a:r>
            <a:r>
              <a:rPr lang="zh-CN" altLang="en-US" dirty="0">
                <a:solidFill>
                  <a:srgbClr val="FF0000"/>
                </a:solidFill>
              </a:rPr>
              <a:t>与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进行异或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0A4A01-D856-4DC7-AC56-4A560879A6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832" y="3600363"/>
            <a:ext cx="3047281" cy="104432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EF68865-176D-48CE-A06C-8D39684A0E52}"/>
              </a:ext>
            </a:extLst>
          </p:cNvPr>
          <p:cNvSpPr txBox="1"/>
          <p:nvPr/>
        </p:nvSpPr>
        <p:spPr>
          <a:xfrm>
            <a:off x="619031" y="4593613"/>
            <a:ext cx="22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四位行波进位加法器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06D1CF9-804C-4157-9B2B-09F406FB45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831" y="4924088"/>
            <a:ext cx="3047281" cy="1089416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0790ED5-B8D3-4DD2-B4E6-6FEBD1C7DF5B}"/>
              </a:ext>
            </a:extLst>
          </p:cNvPr>
          <p:cNvSpPr txBox="1"/>
          <p:nvPr/>
        </p:nvSpPr>
        <p:spPr>
          <a:xfrm>
            <a:off x="619030" y="5913276"/>
            <a:ext cx="22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八位行波进位加法器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A5383EB-2738-446C-AE93-68341BE808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0554" y="3374464"/>
            <a:ext cx="4543446" cy="1767262"/>
          </a:xfrm>
          <a:prstGeom prst="rect">
            <a:avLst/>
          </a:prstGeom>
        </p:spPr>
      </p:pic>
      <p:sp>
        <p:nvSpPr>
          <p:cNvPr id="18" name="箭头: 燕尾形 17">
            <a:extLst>
              <a:ext uri="{FF2B5EF4-FFF2-40B4-BE49-F238E27FC236}">
                <a16:creationId xmlns:a16="http://schemas.microsoft.com/office/drawing/2014/main" id="{8187C74F-FE69-49BB-BD4D-CE5DEDF48FA3}"/>
              </a:ext>
            </a:extLst>
          </p:cNvPr>
          <p:cNvSpPr/>
          <p:nvPr/>
        </p:nvSpPr>
        <p:spPr>
          <a:xfrm>
            <a:off x="3545607" y="4373215"/>
            <a:ext cx="1152128" cy="52089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9B10CAE7-A1DC-4381-9751-A09BA6F9A6EF}"/>
              </a:ext>
            </a:extLst>
          </p:cNvPr>
          <p:cNvSpPr txBox="1"/>
          <p:nvPr/>
        </p:nvSpPr>
        <p:spPr>
          <a:xfrm>
            <a:off x="5667238" y="5149905"/>
            <a:ext cx="22708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八位加</a:t>
            </a:r>
            <a:r>
              <a:rPr lang="en-US" altLang="zh-CN" dirty="0"/>
              <a:t>/</a:t>
            </a:r>
            <a:r>
              <a:rPr lang="zh-CN" altLang="en-US" dirty="0"/>
              <a:t>减法器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D9A8ABA-9B89-45AC-A066-7739BA1D7142}"/>
              </a:ext>
            </a:extLst>
          </p:cNvPr>
          <p:cNvSpPr txBox="1"/>
          <p:nvPr/>
        </p:nvSpPr>
        <p:spPr>
          <a:xfrm>
            <a:off x="3545607" y="5538015"/>
            <a:ext cx="5545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每个减数</a:t>
            </a:r>
            <a:r>
              <a:rPr lang="en-US" altLang="zh-CN" dirty="0"/>
              <a:t>b</a:t>
            </a:r>
            <a:r>
              <a:rPr lang="zh-CN" altLang="en-US" dirty="0"/>
              <a:t>输入都经过一个异或门；异或门的另外一个输入为控制端，并且当其为</a:t>
            </a:r>
            <a:r>
              <a:rPr lang="en-US" altLang="zh-CN" dirty="0"/>
              <a:t>1</a:t>
            </a:r>
            <a:r>
              <a:rPr lang="zh-CN" altLang="en-US" dirty="0"/>
              <a:t>时才进行减法操作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ACEAC4-2B00-4328-9ACF-E9466A37D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5231096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0853" y="27008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逻辑实验输出模块优化：算术函数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813" y="944724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位加减器模块</a:t>
            </a:r>
            <a:r>
              <a:rPr lang="en-US" altLang="zh-CN" sz="2800" dirty="0">
                <a:solidFill>
                  <a:schemeClr val="tx1"/>
                </a:solidFill>
              </a:rPr>
              <a:t>-</a:t>
            </a:r>
            <a:r>
              <a:rPr lang="zh-CN" altLang="en-US" sz="2800" dirty="0">
                <a:solidFill>
                  <a:schemeClr val="tx1"/>
                </a:solidFill>
              </a:rPr>
              <a:t>带进位</a:t>
            </a:r>
            <a:r>
              <a:rPr lang="en-US" altLang="zh-CN" sz="2800" dirty="0">
                <a:solidFill>
                  <a:schemeClr val="tx1"/>
                </a:solidFill>
              </a:rPr>
              <a:t>:</a:t>
            </a:r>
            <a:r>
              <a:rPr lang="en-US" altLang="zh-CN" sz="2800" dirty="0">
                <a:solidFill>
                  <a:srgbClr val="FF0000"/>
                </a:solidFill>
              </a:rPr>
              <a:t>ADC32</a:t>
            </a: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方法二 采用补码，变加为减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1A5383EB-2738-446C-AE93-68341BE80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04" y="1962052"/>
            <a:ext cx="4543446" cy="1767262"/>
          </a:xfrm>
          <a:prstGeom prst="rect">
            <a:avLst/>
          </a:prstGeom>
        </p:spPr>
      </p:pic>
      <p:sp>
        <p:nvSpPr>
          <p:cNvPr id="18" name="箭头: 燕尾形 17">
            <a:extLst>
              <a:ext uri="{FF2B5EF4-FFF2-40B4-BE49-F238E27FC236}">
                <a16:creationId xmlns:a16="http://schemas.microsoft.com/office/drawing/2014/main" id="{8187C74F-FE69-49BB-BD4D-CE5DEDF48FA3}"/>
              </a:ext>
            </a:extLst>
          </p:cNvPr>
          <p:cNvSpPr/>
          <p:nvPr/>
        </p:nvSpPr>
        <p:spPr>
          <a:xfrm>
            <a:off x="4676750" y="2409611"/>
            <a:ext cx="615330" cy="520899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D9A8ABA-9B89-45AC-A066-7739BA1D7142}"/>
                  </a:ext>
                </a:extLst>
              </p:cNvPr>
              <p:cNvSpPr txBox="1"/>
              <p:nvPr/>
            </p:nvSpPr>
            <p:spPr>
              <a:xfrm>
                <a:off x="58807" y="3670477"/>
                <a:ext cx="4620307" cy="13343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/>
                  <a:t>由原理图得到真值表：</a:t>
                </a:r>
                <a:endParaRPr lang="en-US" altLang="zh-CN" sz="1600" dirty="0"/>
              </a:p>
              <a:p>
                <a:r>
                  <a:rPr lang="zh-CN" altLang="en-US" sz="1600" dirty="0"/>
                  <a:t>当</a:t>
                </a:r>
                <a:r>
                  <a:rPr lang="en-US" altLang="zh-CN" sz="1600" dirty="0"/>
                  <a:t>SUB=0;</a:t>
                </a:r>
                <a:r>
                  <a:rPr lang="zh-CN" altLang="en-US" sz="1600" dirty="0"/>
                  <a:t>输出</a:t>
                </a:r>
                <a:r>
                  <a:rPr lang="en-US" altLang="zh-CN" sz="1600" dirty="0"/>
                  <a:t>f=b;</a:t>
                </a:r>
                <a:r>
                  <a:rPr lang="zh-CN" altLang="en-US" sz="1600" dirty="0"/>
                  <a:t>且此时进位为</a:t>
                </a:r>
                <a:r>
                  <a:rPr lang="en-US" altLang="zh-CN" sz="1600" dirty="0"/>
                  <a:t>0</a:t>
                </a:r>
                <a:r>
                  <a:rPr lang="zh-CN" altLang="en-US" sz="1600" dirty="0"/>
                  <a:t>；所以输入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和</a:t>
                </a:r>
                <a:r>
                  <a:rPr lang="en-US" altLang="zh-CN" sz="1600" dirty="0"/>
                  <a:t>b,</a:t>
                </a:r>
                <a:r>
                  <a:rPr lang="zh-CN" altLang="en-US" sz="1600" dirty="0"/>
                  <a:t>求和；</a:t>
                </a:r>
                <a:endParaRPr lang="en-US" altLang="zh-CN" sz="1600" dirty="0"/>
              </a:p>
              <a:p>
                <a:r>
                  <a:rPr lang="zh-CN" altLang="en-US" sz="1600" dirty="0"/>
                  <a:t>当</a:t>
                </a:r>
                <a:r>
                  <a:rPr lang="en-US" altLang="zh-CN" sz="1600" dirty="0"/>
                  <a:t>SUB=1;</a:t>
                </a:r>
                <a:r>
                  <a:rPr lang="zh-CN" altLang="en-US" sz="1600" dirty="0"/>
                  <a:t>输出</a:t>
                </a:r>
                <a:r>
                  <a:rPr lang="en-US" altLang="zh-CN" sz="1600" dirty="0"/>
                  <a:t>f=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sz="1600" dirty="0"/>
                  <a:t>;b</a:t>
                </a:r>
                <a:r>
                  <a:rPr lang="zh-CN" altLang="en-US" sz="1600" dirty="0"/>
                  <a:t>通过异或门取反，而</a:t>
                </a:r>
                <a:r>
                  <a:rPr lang="en-US" altLang="zh-CN" sz="1600" dirty="0"/>
                  <a:t>c=1</a:t>
                </a:r>
                <a:r>
                  <a:rPr lang="zh-CN" altLang="en-US" sz="1600" dirty="0"/>
                  <a:t>；所以输入</a:t>
                </a:r>
                <a:r>
                  <a:rPr lang="en-US" altLang="zh-CN" sz="1600" dirty="0"/>
                  <a:t>a</a:t>
                </a:r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</m:oMath>
                </a14:m>
                <a:r>
                  <a:rPr lang="en-US" altLang="zh-CN" sz="1600" dirty="0"/>
                  <a:t>+1</a:t>
                </a:r>
                <a:r>
                  <a:rPr lang="zh-CN" altLang="en-US" sz="1600" dirty="0"/>
                  <a:t>；求和</a:t>
                </a:r>
                <a:r>
                  <a:rPr lang="en-US" altLang="zh-CN" sz="1600" dirty="0"/>
                  <a:t>--------</a:t>
                </a:r>
                <a:r>
                  <a:rPr lang="zh-CN" altLang="en-US" sz="1600" dirty="0"/>
                  <a:t>实现减法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8D9A8ABA-9B89-45AC-A066-7739BA1D71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07" y="3670477"/>
                <a:ext cx="4620307" cy="1334340"/>
              </a:xfrm>
              <a:prstGeom prst="rect">
                <a:avLst/>
              </a:prstGeom>
              <a:blipFill>
                <a:blip r:embed="rId3"/>
                <a:stretch>
                  <a:fillRect l="-792" t="-2283" b="-50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35C32D0A-EFC1-466F-8745-CFFE6288B8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2080" y="1899084"/>
            <a:ext cx="3580609" cy="1639919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8B3DF4C4-14DB-4E96-9959-26A0D1D5BF6D}"/>
              </a:ext>
            </a:extLst>
          </p:cNvPr>
          <p:cNvSpPr txBox="1"/>
          <p:nvPr/>
        </p:nvSpPr>
        <p:spPr>
          <a:xfrm>
            <a:off x="4905644" y="3543402"/>
            <a:ext cx="407302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module ADC32(input [31:0] A, </a:t>
            </a:r>
          </a:p>
          <a:p>
            <a:r>
              <a:rPr lang="en-US" altLang="zh-CN" dirty="0"/>
              <a:t>	input [31:0] B, </a:t>
            </a:r>
          </a:p>
          <a:p>
            <a:r>
              <a:rPr lang="en-US" altLang="zh-CN" dirty="0"/>
              <a:t>                  input C0,</a:t>
            </a:r>
          </a:p>
          <a:p>
            <a:r>
              <a:rPr lang="en-US" altLang="zh-CN" dirty="0"/>
              <a:t>	output [32:0] S );</a:t>
            </a:r>
          </a:p>
          <a:p>
            <a:r>
              <a:rPr lang="en-US" altLang="zh-CN" dirty="0"/>
              <a:t>wire </a:t>
            </a:r>
            <a:r>
              <a:rPr lang="en-US" altLang="zh-CN" dirty="0" err="1"/>
              <a:t>B_Notation</a:t>
            </a:r>
            <a:r>
              <a:rPr lang="en-US" altLang="zh-CN" dirty="0"/>
              <a:t> = C0 ^ 1'b0;	  </a:t>
            </a:r>
          </a:p>
          <a:p>
            <a:r>
              <a:rPr lang="en-US" altLang="zh-CN" dirty="0"/>
              <a:t>assign S = {1'b0,A} + {</a:t>
            </a:r>
            <a:r>
              <a:rPr lang="en-US" altLang="zh-CN" dirty="0" err="1"/>
              <a:t>B_Notation,B</a:t>
            </a:r>
            <a:r>
              <a:rPr lang="en-US" altLang="zh-CN" dirty="0"/>
              <a:t>} + C0;</a:t>
            </a:r>
          </a:p>
          <a:p>
            <a:r>
              <a:rPr lang="en-US" altLang="zh-CN" dirty="0" err="1"/>
              <a:t>endmodule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231CAFA1-039D-46BF-B01B-8A6CB3874B4F}"/>
              </a:ext>
            </a:extLst>
          </p:cNvPr>
          <p:cNvSpPr txBox="1"/>
          <p:nvPr/>
        </p:nvSpPr>
        <p:spPr>
          <a:xfrm>
            <a:off x="1115616" y="4945979"/>
            <a:ext cx="3790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C0=0;S=A+B;</a:t>
            </a:r>
          </a:p>
          <a:p>
            <a:r>
              <a:rPr lang="en-US" altLang="zh-CN" dirty="0"/>
              <a:t>C0=1;S=A+</a:t>
            </a:r>
            <a:r>
              <a:rPr lang="en-US" altLang="zh-CN" dirty="0">
                <a:solidFill>
                  <a:srgbClr val="FF0000"/>
                </a:solidFill>
              </a:rPr>
              <a:t>B+1   </a:t>
            </a:r>
            <a:r>
              <a:rPr lang="zh-CN" altLang="en-US" dirty="0">
                <a:solidFill>
                  <a:srgbClr val="FF0000"/>
                </a:solidFill>
              </a:rPr>
              <a:t>最高位为进位先忽略</a:t>
            </a:r>
          </a:p>
        </p:txBody>
      </p:sp>
      <p:sp>
        <p:nvSpPr>
          <p:cNvPr id="23" name="箭头: 直角上 22">
            <a:extLst>
              <a:ext uri="{FF2B5EF4-FFF2-40B4-BE49-F238E27FC236}">
                <a16:creationId xmlns:a16="http://schemas.microsoft.com/office/drawing/2014/main" id="{D46D3334-6847-433B-9C9C-A59037C07817}"/>
              </a:ext>
            </a:extLst>
          </p:cNvPr>
          <p:cNvSpPr/>
          <p:nvPr/>
        </p:nvSpPr>
        <p:spPr>
          <a:xfrm rot="5400000">
            <a:off x="1942837" y="5581848"/>
            <a:ext cx="720081" cy="646331"/>
          </a:xfrm>
          <a:prstGeom prst="bentUp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2BFD4A-5B89-4D09-A054-8E472EEAC3AD}"/>
              </a:ext>
            </a:extLst>
          </p:cNvPr>
          <p:cNvSpPr txBox="1"/>
          <p:nvPr/>
        </p:nvSpPr>
        <p:spPr>
          <a:xfrm>
            <a:off x="1589210" y="5669028"/>
            <a:ext cx="102229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100" dirty="0">
                <a:solidFill>
                  <a:srgbClr val="000099"/>
                </a:solidFill>
              </a:rPr>
              <a:t>没有实现减法？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48B06DF-0085-4660-9CD6-D0AC2A68873B}"/>
              </a:ext>
            </a:extLst>
          </p:cNvPr>
          <p:cNvSpPr txBox="1"/>
          <p:nvPr/>
        </p:nvSpPr>
        <p:spPr>
          <a:xfrm>
            <a:off x="2659928" y="5803389"/>
            <a:ext cx="3790027" cy="92333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未进行反码操作；需将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与进行</a:t>
            </a:r>
            <a:r>
              <a:rPr lang="en-US" altLang="zh-CN" dirty="0">
                <a:solidFill>
                  <a:srgbClr val="FF0000"/>
                </a:solidFill>
              </a:rPr>
              <a:t>32</a:t>
            </a:r>
            <a:r>
              <a:rPr lang="zh-CN" altLang="en-US" dirty="0">
                <a:solidFill>
                  <a:srgbClr val="FF0000"/>
                </a:solidFill>
              </a:rPr>
              <a:t>位扩展的“</a:t>
            </a:r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”进行异或操作后再做输入</a:t>
            </a:r>
          </a:p>
        </p:txBody>
      </p:sp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E60F5082-4E38-4A3D-B233-1D5927078266}"/>
              </a:ext>
            </a:extLst>
          </p:cNvPr>
          <p:cNvSpPr/>
          <p:nvPr/>
        </p:nvSpPr>
        <p:spPr>
          <a:xfrm>
            <a:off x="7819482" y="5341724"/>
            <a:ext cx="1259169" cy="923330"/>
          </a:xfrm>
          <a:prstGeom prst="wedgeRoundRectCallout">
            <a:avLst>
              <a:gd name="adj1" fmla="val -159960"/>
              <a:gd name="adj2" fmla="val 43227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rgbClr val="FF0000"/>
                </a:solidFill>
              </a:rPr>
              <a:t>详细实现见</a:t>
            </a:r>
            <a:r>
              <a:rPr lang="en-US" altLang="zh-CN" sz="1400" dirty="0">
                <a:solidFill>
                  <a:srgbClr val="FF0000"/>
                </a:solidFill>
              </a:rPr>
              <a:t>-------</a:t>
            </a:r>
            <a:r>
              <a:rPr lang="zh-CN" altLang="en-US" sz="1400" dirty="0">
                <a:solidFill>
                  <a:srgbClr val="FF0000"/>
                </a:solidFill>
              </a:rPr>
              <a:t>实验四</a:t>
            </a:r>
            <a:r>
              <a:rPr lang="zh-CN" altLang="en-US" sz="1400" dirty="0">
                <a:solidFill>
                  <a:srgbClr val="00B050"/>
                </a:solidFill>
              </a:rPr>
              <a:t>原理图输入设计</a:t>
            </a:r>
            <a:r>
              <a:rPr lang="en-US" altLang="zh-CN" sz="1400" dirty="0">
                <a:solidFill>
                  <a:srgbClr val="00B050"/>
                </a:solidFill>
              </a:rPr>
              <a:t>ALU</a:t>
            </a:r>
            <a:endParaRPr lang="zh-CN" altLang="en-US" sz="1400" dirty="0">
              <a:solidFill>
                <a:srgbClr val="00B050"/>
              </a:solidFill>
            </a:endParaRPr>
          </a:p>
        </p:txBody>
      </p:sp>
      <p:sp>
        <p:nvSpPr>
          <p:cNvPr id="28" name="箭头: 左 27">
            <a:extLst>
              <a:ext uri="{FF2B5EF4-FFF2-40B4-BE49-F238E27FC236}">
                <a16:creationId xmlns:a16="http://schemas.microsoft.com/office/drawing/2014/main" id="{5D1E67B4-FB8B-4EC0-BF21-EA0DC2D9E4A7}"/>
              </a:ext>
            </a:extLst>
          </p:cNvPr>
          <p:cNvSpPr/>
          <p:nvPr/>
        </p:nvSpPr>
        <p:spPr>
          <a:xfrm>
            <a:off x="2771800" y="5004815"/>
            <a:ext cx="1867344" cy="127075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8DDAE9-DE24-44D3-984B-CC9CE17E0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284023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260653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位“与”运算模块：</a:t>
            </a:r>
            <a:r>
              <a:rPr lang="en-US" altLang="zh-CN" sz="2800" dirty="0">
                <a:solidFill>
                  <a:srgbClr val="FF0000"/>
                </a:solidFill>
              </a:rPr>
              <a:t>and32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and32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  		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259317-2642-4F36-BCAB-11E7EF4BB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159" y="1955862"/>
            <a:ext cx="2581275" cy="1581150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C1C8934-57DB-4516-8843-1B938A1158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98390"/>
              </p:ext>
            </p:extLst>
          </p:nvPr>
        </p:nvGraphicFramePr>
        <p:xfrm>
          <a:off x="230833" y="4093428"/>
          <a:ext cx="3405063" cy="1927860"/>
        </p:xfrm>
        <a:graphic>
          <a:graphicData uri="http://schemas.openxmlformats.org/drawingml/2006/table">
            <a:tbl>
              <a:tblPr/>
              <a:tblGrid>
                <a:gridCol w="1135021">
                  <a:extLst>
                    <a:ext uri="{9D8B030D-6E8A-4147-A177-3AD203B41FA5}">
                      <a16:colId xmlns:a16="http://schemas.microsoft.com/office/drawing/2014/main" val="936903766"/>
                    </a:ext>
                  </a:extLst>
                </a:gridCol>
                <a:gridCol w="1135021">
                  <a:extLst>
                    <a:ext uri="{9D8B030D-6E8A-4147-A177-3AD203B41FA5}">
                      <a16:colId xmlns:a16="http://schemas.microsoft.com/office/drawing/2014/main" val="3607755343"/>
                    </a:ext>
                  </a:extLst>
                </a:gridCol>
                <a:gridCol w="1135021">
                  <a:extLst>
                    <a:ext uri="{9D8B030D-6E8A-4147-A177-3AD203B41FA5}">
                      <a16:colId xmlns:a16="http://schemas.microsoft.com/office/drawing/2014/main" val="3200796245"/>
                    </a:ext>
                  </a:extLst>
                </a:gridCol>
              </a:tblGrid>
              <a:tr h="338437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与门的真值表　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324881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输出</a:t>
                      </a:r>
                      <a:r>
                        <a:rPr lang="en-US" b="1" dirty="0">
                          <a:effectLst/>
                        </a:rPr>
                        <a:t>Y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2853461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5936279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3610489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1312435"/>
                  </a:ext>
                </a:extLst>
              </a:tr>
              <a:tr h="28908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5044698"/>
                  </a:ext>
                </a:extLst>
              </a:tr>
            </a:tbl>
          </a:graphicData>
        </a:graphic>
      </p:graphicFrame>
      <p:sp>
        <p:nvSpPr>
          <p:cNvPr id="8" name="文本框 7">
            <a:extLst>
              <a:ext uri="{FF2B5EF4-FFF2-40B4-BE49-F238E27FC236}">
                <a16:creationId xmlns:a16="http://schemas.microsoft.com/office/drawing/2014/main" id="{41229016-3747-4205-A44A-F0A624738FA7}"/>
              </a:ext>
            </a:extLst>
          </p:cNvPr>
          <p:cNvSpPr txBox="1"/>
          <p:nvPr/>
        </p:nvSpPr>
        <p:spPr>
          <a:xfrm>
            <a:off x="3873599" y="39087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数学逻辑表达式：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Y = AB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A8B095F-2ECB-4B13-BC68-610293E7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13" y="4714135"/>
            <a:ext cx="2333625" cy="1000125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8D285D-496B-4AD7-85BD-EF0CF49E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36764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26268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位“或”运算模块：</a:t>
            </a:r>
            <a:r>
              <a:rPr lang="en-US" altLang="zh-CN" sz="2400" dirty="0">
                <a:solidFill>
                  <a:srgbClr val="FF0000"/>
                </a:solidFill>
              </a:rPr>
              <a:t>or32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or32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	           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2ECC24D-4B61-4CA7-92DF-8C19D20E6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239353"/>
            <a:ext cx="2638425" cy="1552575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CCD4EA6-432D-4F7E-AC00-768581E71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9477326"/>
              </p:ext>
            </p:extLst>
          </p:nvPr>
        </p:nvGraphicFramePr>
        <p:xfrm>
          <a:off x="244178" y="4093428"/>
          <a:ext cx="4474839" cy="1927860"/>
        </p:xfrm>
        <a:graphic>
          <a:graphicData uri="http://schemas.openxmlformats.org/drawingml/2006/table">
            <a:tbl>
              <a:tblPr/>
              <a:tblGrid>
                <a:gridCol w="1491613">
                  <a:extLst>
                    <a:ext uri="{9D8B030D-6E8A-4147-A177-3AD203B41FA5}">
                      <a16:colId xmlns:a16="http://schemas.microsoft.com/office/drawing/2014/main" val="2656666159"/>
                    </a:ext>
                  </a:extLst>
                </a:gridCol>
                <a:gridCol w="1491613">
                  <a:extLst>
                    <a:ext uri="{9D8B030D-6E8A-4147-A177-3AD203B41FA5}">
                      <a16:colId xmlns:a16="http://schemas.microsoft.com/office/drawing/2014/main" val="85379963"/>
                    </a:ext>
                  </a:extLst>
                </a:gridCol>
                <a:gridCol w="1491613">
                  <a:extLst>
                    <a:ext uri="{9D8B030D-6E8A-4147-A177-3AD203B41FA5}">
                      <a16:colId xmlns:a16="http://schemas.microsoft.com/office/drawing/2014/main" val="1653751463"/>
                    </a:ext>
                  </a:extLst>
                </a:gridCol>
              </a:tblGrid>
              <a:tr h="210608">
                <a:tc gridSpan="3"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或门的真值表　　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4747870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输入</a:t>
                      </a:r>
                      <a:r>
                        <a:rPr lang="en-US" b="1"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输出</a:t>
                      </a:r>
                      <a:r>
                        <a:rPr lang="en-US" altLang="zh-CN" b="1" dirty="0">
                          <a:effectLst/>
                        </a:rPr>
                        <a:t>Y</a:t>
                      </a:r>
                      <a:endParaRPr lang="en-US" b="1" dirty="0">
                        <a:effectLst/>
                      </a:endParaRP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3476022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5433412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66714687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60443"/>
                  </a:ext>
                </a:extLst>
              </a:tr>
              <a:tr h="17989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81821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9CF133BE-CF82-4F45-AEBD-8714FDFB0260}"/>
              </a:ext>
            </a:extLst>
          </p:cNvPr>
          <p:cNvSpPr txBox="1"/>
          <p:nvPr/>
        </p:nvSpPr>
        <p:spPr>
          <a:xfrm>
            <a:off x="4307134" y="353701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或门的数学逻辑表达式为：</a:t>
            </a:r>
            <a:r>
              <a:rPr lang="en-US" altLang="zh-CN" dirty="0"/>
              <a:t>Y=A+B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2D0860A-412F-4BE6-A0A8-006D7D09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933" y="4562058"/>
            <a:ext cx="2314575" cy="99060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49D1A69-BA41-423E-8990-A4D07E3F0D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109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189770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24646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软件启动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12EF6F-D6FE-43E3-AD81-1CBC032EB9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安装好Vivado之后，在Windows系统 Start &gt; All Programs &gt; Xilinx Design Tools &gt; Vivado&gt; Vivado ，或者桌面上找到如下图标，点击打开Vivado。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BFABA67-AC8D-4E88-BA23-E0B7F45041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4077072"/>
            <a:ext cx="1120360" cy="9767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AB2071-D6F0-41BD-8FF0-83D454BE08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0343467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476" y="287260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位“或非”运算模块：</a:t>
            </a:r>
            <a:r>
              <a:rPr lang="en-US" altLang="zh-CN" sz="3000" dirty="0">
                <a:solidFill>
                  <a:srgbClr val="FF0000"/>
                </a:solidFill>
              </a:rPr>
              <a:t>nor32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</a:t>
            </a:r>
            <a:r>
              <a:rPr lang="en-US" altLang="zh-CN" sz="2000" b="1" dirty="0">
                <a:solidFill>
                  <a:srgbClr val="FF0000"/>
                </a:solidFill>
              </a:rPr>
              <a:t>nor32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  		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286F35-336A-442D-982C-197C7A52C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1908237"/>
            <a:ext cx="2676525" cy="1628775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4DC9A30B-F030-46FA-86B1-78EBA64468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9073288"/>
              </p:ext>
            </p:extLst>
          </p:nvPr>
        </p:nvGraphicFramePr>
        <p:xfrm>
          <a:off x="213321" y="4459188"/>
          <a:ext cx="5279157" cy="1562100"/>
        </p:xfrm>
        <a:graphic>
          <a:graphicData uri="http://schemas.openxmlformats.org/drawingml/2006/table">
            <a:tbl>
              <a:tblPr/>
              <a:tblGrid>
                <a:gridCol w="1759719">
                  <a:extLst>
                    <a:ext uri="{9D8B030D-6E8A-4147-A177-3AD203B41FA5}">
                      <a16:colId xmlns:a16="http://schemas.microsoft.com/office/drawing/2014/main" val="2354302798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47729273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3301978402"/>
                    </a:ext>
                  </a:extLst>
                </a:gridCol>
              </a:tblGrid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079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47034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98366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52088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997536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9D0D5DF8-2A8F-45B2-A776-90C047061E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4108430"/>
            <a:ext cx="1584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或非门真值表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5B0FB4B-B37D-4DE3-8344-49AD99C24C32}"/>
              </a:ext>
            </a:extLst>
          </p:cNvPr>
          <p:cNvSpPr txBox="1"/>
          <p:nvPr/>
        </p:nvSpPr>
        <p:spPr>
          <a:xfrm>
            <a:off x="4788024" y="39105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逻辑关系的数学表达式为：</a:t>
            </a:r>
            <a:r>
              <a:rPr lang="en-US" altLang="zh-CN" dirty="0"/>
              <a:t>Y=(A+B)’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4AA6A74-FC3B-4404-BA1A-E229E2070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4902357"/>
            <a:ext cx="2019300" cy="876300"/>
          </a:xfrm>
          <a:prstGeom prst="rect">
            <a:avLst/>
          </a:prstGeom>
        </p:spPr>
      </p:pic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75C3A616-3416-4D07-B4E3-FF45188A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55593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6856" y="241954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685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位“异或”运算模块：</a:t>
            </a:r>
            <a:r>
              <a:rPr lang="en-US" altLang="zh-CN" sz="3000" dirty="0">
                <a:solidFill>
                  <a:srgbClr val="FF0000"/>
                </a:solidFill>
              </a:rPr>
              <a:t>xor32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module </a:t>
            </a:r>
            <a:r>
              <a:rPr lang="en-US" altLang="zh-CN" sz="2000" b="1" dirty="0">
                <a:solidFill>
                  <a:srgbClr val="FF0000"/>
                </a:solidFill>
              </a:rPr>
              <a:t>xor32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[31:0] B,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 	             );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BC0C3C8-8021-48F8-A98E-84755344A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82604" y="1192708"/>
            <a:ext cx="2809875" cy="162877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602FA346-53BD-4481-87A6-0955EB1F2E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351811"/>
              </p:ext>
            </p:extLst>
          </p:nvPr>
        </p:nvGraphicFramePr>
        <p:xfrm>
          <a:off x="213321" y="4459188"/>
          <a:ext cx="5279157" cy="1562100"/>
        </p:xfrm>
        <a:graphic>
          <a:graphicData uri="http://schemas.openxmlformats.org/drawingml/2006/table">
            <a:tbl>
              <a:tblPr/>
              <a:tblGrid>
                <a:gridCol w="1759719">
                  <a:extLst>
                    <a:ext uri="{9D8B030D-6E8A-4147-A177-3AD203B41FA5}">
                      <a16:colId xmlns:a16="http://schemas.microsoft.com/office/drawing/2014/main" val="2354302798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47729273"/>
                    </a:ext>
                  </a:extLst>
                </a:gridCol>
                <a:gridCol w="1759719">
                  <a:extLst>
                    <a:ext uri="{9D8B030D-6E8A-4147-A177-3AD203B41FA5}">
                      <a16:colId xmlns:a16="http://schemas.microsoft.com/office/drawing/2014/main" val="3301978402"/>
                    </a:ext>
                  </a:extLst>
                </a:gridCol>
              </a:tblGrid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A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输入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B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zh-CN" altLang="en-US" b="1">
                          <a:solidFill>
                            <a:srgbClr val="333333"/>
                          </a:solidFill>
                          <a:effectLst/>
                        </a:rPr>
                        <a:t>输出</a:t>
                      </a:r>
                      <a:r>
                        <a:rPr lang="en-US" b="1">
                          <a:solidFill>
                            <a:srgbClr val="333333"/>
                          </a:solidFill>
                          <a:effectLst/>
                        </a:rPr>
                        <a:t>Y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824079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1047034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2983660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30520885"/>
                  </a:ext>
                </a:extLst>
              </a:tr>
              <a:tr h="271849"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>
                          <a:solidFill>
                            <a:srgbClr val="333333"/>
                          </a:solidFill>
                          <a:effectLst/>
                        </a:rPr>
                        <a:t>1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 latinLnBrk="1"/>
                      <a:r>
                        <a:rPr lang="en-US" altLang="zh-CN" dirty="0">
                          <a:solidFill>
                            <a:srgbClr val="333333"/>
                          </a:solidFill>
                          <a:effectLst/>
                        </a:rPr>
                        <a:t>0</a:t>
                      </a:r>
                    </a:p>
                  </a:txBody>
                  <a:tcPr marL="95250" marR="95250" marT="19050" marB="19050" anchor="ctr">
                    <a:lnL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E6E6E6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7997536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CF5A8650-5E76-4E5C-AF21-1EE9782BCA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9712" y="4108430"/>
            <a:ext cx="15841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en-US" dirty="0"/>
              <a:t>异或</a:t>
            </a: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门真值表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8F248B3-DFD7-4167-BE12-7F573B1DE9EB}"/>
              </a:ext>
            </a:extLst>
          </p:cNvPr>
          <p:cNvSpPr txBox="1"/>
          <p:nvPr/>
        </p:nvSpPr>
        <p:spPr>
          <a:xfrm>
            <a:off x="4788024" y="391054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逻辑关系的数学表达式为：</a:t>
            </a:r>
            <a:r>
              <a:rPr lang="en-US" altLang="zh-CN" dirty="0"/>
              <a:t>Y=A          B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17A03A6-C748-4303-98D6-760D9340D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0393" y="3946505"/>
            <a:ext cx="314325" cy="3238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64F6569-CC7E-4DF9-A50B-943D30336C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6428" y="4834592"/>
            <a:ext cx="2047875" cy="85725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26D7B7A-CF77-490D-80FF-849D3D9FDE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871691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00411" y="25895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位数逻辑右移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zh-CN" altLang="en-US" sz="2800" dirty="0">
                <a:solidFill>
                  <a:schemeClr val="tx1"/>
                </a:solidFill>
              </a:rPr>
              <a:t>：</a:t>
            </a:r>
            <a:r>
              <a:rPr lang="en-US" altLang="zh-CN" sz="3000" dirty="0">
                <a:solidFill>
                  <a:srgbClr val="FF0000"/>
                </a:solidFill>
              </a:rPr>
              <a:t>srl32</a:t>
            </a:r>
          </a:p>
          <a:p>
            <a:pPr lvl="1">
              <a:lnSpc>
                <a:spcPts val="24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200" dirty="0"/>
              <a:t>移位量由</a:t>
            </a:r>
            <a:r>
              <a:rPr lang="en-US" altLang="zh-CN" sz="2200" dirty="0"/>
              <a:t>B[10:6]</a:t>
            </a:r>
            <a:r>
              <a:rPr lang="zh-CN" altLang="en-US" sz="2200" dirty="0"/>
              <a:t>决定</a:t>
            </a:r>
            <a:endParaRPr lang="en-US" altLang="zh-CN" sz="2200" dirty="0"/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200" b="1" dirty="0">
                <a:solidFill>
                  <a:srgbClr val="FF0000"/>
                </a:solidFill>
              </a:rPr>
              <a:t>SP3</a:t>
            </a:r>
            <a:r>
              <a:rPr lang="zh-CN" altLang="en-US" sz="2200" b="1" dirty="0">
                <a:solidFill>
                  <a:srgbClr val="FF0000"/>
                </a:solidFill>
              </a:rPr>
              <a:t>开发板固定右移</a:t>
            </a:r>
            <a:r>
              <a:rPr lang="en-US" altLang="zh-CN" sz="2200" b="1" dirty="0">
                <a:solidFill>
                  <a:srgbClr val="FF0000"/>
                </a:solidFill>
              </a:rPr>
              <a:t>1</a:t>
            </a:r>
            <a:r>
              <a:rPr lang="zh-CN" altLang="en-US" sz="2200" b="1" dirty="0">
                <a:solidFill>
                  <a:srgbClr val="FF0000"/>
                </a:solidFill>
              </a:rPr>
              <a:t>位</a:t>
            </a:r>
            <a:endParaRPr lang="en-US" altLang="zh-CN" sz="2200" dirty="0">
              <a:solidFill>
                <a:srgbClr val="FF0000"/>
              </a:solidFill>
            </a:endParaRP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b="1" dirty="0">
                <a:solidFill>
                  <a:srgbClr val="FF0000"/>
                </a:solidFill>
              </a:rPr>
              <a:t>srl32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B,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 res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      		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1AA6351-43D9-43E7-9728-8B78C640E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614" y="1628800"/>
            <a:ext cx="2990850" cy="173355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437F0EA-09EB-4297-92FC-7ED9E37FE65F}"/>
              </a:ext>
            </a:extLst>
          </p:cNvPr>
          <p:cNvSpPr txBox="1"/>
          <p:nvPr/>
        </p:nvSpPr>
        <p:spPr>
          <a:xfrm>
            <a:off x="518864" y="4581128"/>
            <a:ext cx="30963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逻辑移位：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左移时最低位补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，右移时最高位补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的移位操作。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81F372-83D0-46D3-A6C1-6B991C6D444B}"/>
              </a:ext>
            </a:extLst>
          </p:cNvPr>
          <p:cNvSpPr txBox="1"/>
          <p:nvPr/>
        </p:nvSpPr>
        <p:spPr>
          <a:xfrm>
            <a:off x="4047406" y="3513957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n-NO" altLang="zh-CN" dirty="0"/>
              <a:t>eg:10101010</a:t>
            </a:r>
          </a:p>
          <a:p>
            <a:endParaRPr lang="nn-NO" altLang="zh-CN" dirty="0"/>
          </a:p>
          <a:p>
            <a:r>
              <a:rPr lang="zh-CN" altLang="en-US" dirty="0"/>
              <a:t>逻辑左移一位：</a:t>
            </a:r>
            <a:r>
              <a:rPr lang="nn-NO" altLang="zh-CN" dirty="0"/>
              <a:t> 0101010</a:t>
            </a:r>
            <a:r>
              <a:rPr lang="nn-NO" altLang="zh-CN" dirty="0">
                <a:solidFill>
                  <a:srgbClr val="FF0000"/>
                </a:solidFill>
              </a:rPr>
              <a:t>0</a:t>
            </a:r>
          </a:p>
          <a:p>
            <a:endParaRPr lang="nn-NO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逻辑右移一位：</a:t>
            </a:r>
            <a:r>
              <a:rPr lang="nn-NO" altLang="zh-CN" dirty="0"/>
              <a:t> </a:t>
            </a:r>
            <a:r>
              <a:rPr lang="nn-NO" altLang="zh-CN" dirty="0">
                <a:solidFill>
                  <a:srgbClr val="FF0000"/>
                </a:solidFill>
              </a:rPr>
              <a:t>0</a:t>
            </a:r>
            <a:r>
              <a:rPr lang="nn-NO" altLang="zh-CN" dirty="0"/>
              <a:t>1010101</a:t>
            </a:r>
            <a:endParaRPr lang="zh-CN" altLang="nn-NO" dirty="0"/>
          </a:p>
          <a:p>
            <a:endParaRPr lang="zh-CN" altLang="nn-NO" dirty="0">
              <a:solidFill>
                <a:srgbClr val="FF0000"/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7938C3E7-3B77-410E-8600-DDC71233EE79}"/>
              </a:ext>
            </a:extLst>
          </p:cNvPr>
          <p:cNvSpPr txBox="1"/>
          <p:nvPr/>
        </p:nvSpPr>
        <p:spPr>
          <a:xfrm>
            <a:off x="3851920" y="534657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逻辑左移</a:t>
            </a:r>
            <a:r>
              <a:rPr lang="en-US" altLang="zh-CN" dirty="0"/>
              <a:t>/</a:t>
            </a:r>
            <a:r>
              <a:rPr lang="zh-CN" altLang="en-US" dirty="0"/>
              <a:t>右移（</a:t>
            </a:r>
            <a:r>
              <a:rPr lang="en-US" altLang="zh-CN" dirty="0"/>
              <a:t>&lt;&lt;</a:t>
            </a:r>
            <a:r>
              <a:rPr lang="zh-CN" altLang="en-US" dirty="0"/>
              <a:t>，</a:t>
            </a:r>
            <a:r>
              <a:rPr lang="en-US" altLang="zh-CN" dirty="0"/>
              <a:t>&gt;&gt;</a:t>
            </a:r>
            <a:r>
              <a:rPr lang="zh-CN" altLang="en-US" dirty="0"/>
              <a:t>）不管符号位，整体做移动。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585184-B494-471D-93C7-030B05876A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5364404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37139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逻辑实验输出模块优化：逻辑函数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80728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位数自</a:t>
            </a:r>
            <a:r>
              <a:rPr lang="en-US" altLang="zh-CN" sz="2800" dirty="0">
                <a:solidFill>
                  <a:schemeClr val="tx1"/>
                </a:solidFill>
              </a:rPr>
              <a:t>”</a:t>
            </a:r>
            <a:r>
              <a:rPr lang="zh-CN" altLang="en-US" sz="2800" dirty="0">
                <a:solidFill>
                  <a:schemeClr val="tx1"/>
                </a:solidFill>
              </a:rPr>
              <a:t>或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zh-CN" altLang="en-US" sz="2800" dirty="0">
                <a:solidFill>
                  <a:schemeClr val="tx1"/>
                </a:solidFill>
              </a:rPr>
              <a:t>全零判断</a:t>
            </a:r>
            <a:r>
              <a:rPr lang="en-US" altLang="zh-CN" sz="2800" dirty="0">
                <a:solidFill>
                  <a:schemeClr val="tx1"/>
                </a:solidFill>
              </a:rPr>
              <a:t>)”</a:t>
            </a:r>
            <a:r>
              <a:rPr lang="zh-CN" altLang="en-US" sz="2800" dirty="0">
                <a:solidFill>
                  <a:schemeClr val="tx1"/>
                </a:solidFill>
              </a:rPr>
              <a:t>运算模块：</a:t>
            </a:r>
            <a:r>
              <a:rPr lang="en-US" altLang="zh-CN" sz="3000" dirty="0">
                <a:solidFill>
                  <a:srgbClr val="FF0000"/>
                </a:solidFill>
              </a:rPr>
              <a:t>or_bit_32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b="1" dirty="0">
                <a:solidFill>
                  <a:srgbClr val="FF0000"/>
                </a:solidFill>
              </a:rPr>
              <a:t>or_bit_32</a:t>
            </a:r>
            <a:r>
              <a:rPr lang="en-US" altLang="zh-CN" sz="2000" dirty="0"/>
              <a:t>(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A,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dirty="0"/>
              <a:t>		    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 o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FF0000"/>
                </a:solidFill>
              </a:rPr>
              <a:t>	  	        </a:t>
            </a:r>
            <a:r>
              <a:rPr lang="en-US" altLang="zh-CN" sz="2000" dirty="0"/>
              <a:t>);	</a:t>
            </a:r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3600" b="1" dirty="0">
                <a:solidFill>
                  <a:prstClr val="black"/>
                </a:solidFill>
              </a:rPr>
              <a:t>		……</a:t>
            </a:r>
            <a:endParaRPr lang="en-US" altLang="zh-CN" sz="2000" dirty="0"/>
          </a:p>
          <a:p>
            <a:pPr marL="400041" lvl="1" indent="0">
              <a:lnSpc>
                <a:spcPts val="2200"/>
              </a:lnSpc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91CA247-C11C-4FEE-ACA0-82696B03BE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1628800"/>
            <a:ext cx="1971675" cy="12954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631251-648A-4AFC-9DAA-498DC7E403CA}"/>
              </a:ext>
            </a:extLst>
          </p:cNvPr>
          <p:cNvSpPr txBox="1"/>
          <p:nvPr/>
        </p:nvSpPr>
        <p:spPr>
          <a:xfrm>
            <a:off x="2019053" y="3931732"/>
            <a:ext cx="4968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使用</a:t>
            </a:r>
            <a:r>
              <a:rPr lang="en-US" altLang="zh-CN" dirty="0"/>
              <a:t>”</a:t>
            </a:r>
            <a:r>
              <a:rPr lang="zh-CN" altLang="en-US" dirty="0"/>
              <a:t>归约或运算符</a:t>
            </a:r>
            <a:r>
              <a:rPr lang="en-US" altLang="zh-CN" dirty="0" err="1"/>
              <a:t>zr</a:t>
            </a:r>
            <a:r>
              <a:rPr lang="en-US" altLang="zh-CN" dirty="0"/>
              <a:t>=!(|out)”</a:t>
            </a:r>
            <a:r>
              <a:rPr lang="zh-CN" altLang="en-US" dirty="0"/>
              <a:t>来查看是否存在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9925A0-E227-4509-8C17-21A4716F0D78}"/>
              </a:ext>
            </a:extLst>
          </p:cNvPr>
          <p:cNvSpPr txBox="1"/>
          <p:nvPr/>
        </p:nvSpPr>
        <p:spPr>
          <a:xfrm>
            <a:off x="2048347" y="4437112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|out </a:t>
            </a:r>
            <a:r>
              <a:rPr lang="zh-CN" altLang="en-US" dirty="0"/>
              <a:t>自按位或，有一个位为</a:t>
            </a:r>
            <a:r>
              <a:rPr lang="en-US" altLang="zh-CN" dirty="0"/>
              <a:t>1</a:t>
            </a:r>
            <a:r>
              <a:rPr lang="zh-CN" altLang="en-US" dirty="0"/>
              <a:t>结果为</a:t>
            </a:r>
            <a:r>
              <a:rPr lang="en-US" altLang="zh-CN" dirty="0"/>
              <a:t>1</a:t>
            </a:r>
            <a:r>
              <a:rPr lang="zh-CN" altLang="en-US" dirty="0"/>
              <a:t>，全零则结果为</a:t>
            </a:r>
            <a:r>
              <a:rPr lang="en-US" altLang="zh-CN" dirty="0"/>
              <a:t>0</a:t>
            </a:r>
          </a:p>
          <a:p>
            <a:endParaRPr lang="en-US" altLang="zh-CN" dirty="0"/>
          </a:p>
          <a:p>
            <a:r>
              <a:rPr lang="en-US" altLang="zh-CN" dirty="0"/>
              <a:t>Zr=1</a:t>
            </a:r>
            <a:r>
              <a:rPr lang="zh-CN" altLang="en-US" dirty="0"/>
              <a:t>时，判断为全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957A8B8-897B-4BBF-978B-590ED4907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512448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85232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逻辑实验输出模块优化：位扩展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77180" y="1144221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16-32</a:t>
            </a:r>
            <a:r>
              <a:rPr lang="zh-CN" altLang="en-US" sz="2800" dirty="0">
                <a:solidFill>
                  <a:schemeClr val="tx1"/>
                </a:solidFill>
              </a:rPr>
              <a:t>位数算术扩展：</a:t>
            </a:r>
            <a:r>
              <a:rPr lang="en-US" altLang="zh-CN" sz="3000" dirty="0">
                <a:solidFill>
                  <a:srgbClr val="FF0000"/>
                </a:solidFill>
              </a:rPr>
              <a:t>Ext_imm16</a:t>
            </a:r>
          </a:p>
          <a:p>
            <a:pPr lvl="1">
              <a:spcBef>
                <a:spcPts val="0"/>
              </a:spcBef>
              <a:buClr>
                <a:srgbClr val="4BACC6">
                  <a:lumMod val="75000"/>
                </a:srgbClr>
              </a:buClr>
            </a:pPr>
            <a:r>
              <a:rPr lang="en-US" altLang="zh-CN" sz="2200" dirty="0">
                <a:solidFill>
                  <a:prstClr val="black"/>
                </a:solidFill>
              </a:rPr>
              <a:t>16</a:t>
            </a:r>
            <a:r>
              <a:rPr lang="zh-CN" altLang="en-US" sz="2200" dirty="0">
                <a:solidFill>
                  <a:prstClr val="black"/>
                </a:solidFill>
              </a:rPr>
              <a:t>位符号数扩展为</a:t>
            </a:r>
            <a:r>
              <a:rPr lang="en-US" altLang="zh-CN" sz="2200" dirty="0">
                <a:solidFill>
                  <a:prstClr val="black"/>
                </a:solidFill>
              </a:rPr>
              <a:t>32</a:t>
            </a:r>
            <a:r>
              <a:rPr lang="zh-CN" altLang="en-US" sz="2200" dirty="0">
                <a:solidFill>
                  <a:prstClr val="black"/>
                </a:solidFill>
              </a:rPr>
              <a:t>位符号数</a:t>
            </a:r>
            <a:endParaRPr lang="en-US" altLang="zh-CN" sz="2200" dirty="0">
              <a:solidFill>
                <a:prstClr val="black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 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Ext_32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 [15:0] imm_16,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[31:0] Imm_32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);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</a:t>
            </a:r>
            <a:r>
              <a:rPr lang="en-US" altLang="zh-CN" sz="3600" b="1" dirty="0">
                <a:solidFill>
                  <a:prstClr val="black"/>
                </a:solidFill>
              </a:rPr>
              <a:t>……</a:t>
            </a:r>
            <a:endParaRPr lang="en-US" altLang="zh-CN" sz="2000" dirty="0"/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A1DBBE-6897-403B-95DC-68BBBEF4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64049" y="1844824"/>
            <a:ext cx="3448050" cy="1247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28ED51B-C881-48BF-B6A5-F48834287964}"/>
              </a:ext>
            </a:extLst>
          </p:cNvPr>
          <p:cNvSpPr txBox="1"/>
          <p:nvPr/>
        </p:nvSpPr>
        <p:spPr>
          <a:xfrm>
            <a:off x="323528" y="3789040"/>
            <a:ext cx="17281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符号数扩展 </a:t>
            </a:r>
            <a:r>
              <a:rPr lang="zh-CN" altLang="en-US" dirty="0"/>
              <a:t>保留数值位，将最高位符号位扩展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D62AC3-A2D4-49F4-9DCD-1F55213EB0EB}"/>
              </a:ext>
            </a:extLst>
          </p:cNvPr>
          <p:cNvSpPr txBox="1"/>
          <p:nvPr/>
        </p:nvSpPr>
        <p:spPr>
          <a:xfrm>
            <a:off x="2483768" y="3765004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Eg:A</a:t>
            </a:r>
            <a:r>
              <a:rPr lang="en-US" altLang="zh-CN" dirty="0"/>
              <a:t>=[3:0] </a:t>
            </a:r>
            <a:r>
              <a:rPr lang="zh-CN" altLang="en-US" dirty="0"/>
              <a:t>四位带符号数</a:t>
            </a:r>
            <a:endParaRPr lang="en-US" altLang="zh-CN" dirty="0"/>
          </a:p>
          <a:p>
            <a:r>
              <a:rPr lang="zh-CN" altLang="en-US" dirty="0"/>
              <a:t>扩展为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A2={4{A[3]},A}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D7C58A6-8288-4FC5-8944-AC4A163CC2A4}"/>
              </a:ext>
            </a:extLst>
          </p:cNvPr>
          <p:cNvSpPr txBox="1"/>
          <p:nvPr/>
        </p:nvSpPr>
        <p:spPr>
          <a:xfrm>
            <a:off x="5609134" y="3745594"/>
            <a:ext cx="3448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位拼接符</a:t>
            </a:r>
            <a:r>
              <a:rPr lang="en-US" altLang="zh-CN" dirty="0"/>
              <a:t>{}</a:t>
            </a:r>
          </a:p>
          <a:p>
            <a:r>
              <a:rPr lang="zh-CN" altLang="en-US" dirty="0"/>
              <a:t>将符号位</a:t>
            </a:r>
            <a:r>
              <a:rPr lang="en-US" altLang="zh-CN" dirty="0"/>
              <a:t>A[3]</a:t>
            </a:r>
            <a:r>
              <a:rPr lang="zh-CN" altLang="en-US" dirty="0"/>
              <a:t>赋值</a:t>
            </a:r>
            <a:r>
              <a:rPr lang="en-US" altLang="zh-CN" dirty="0"/>
              <a:t>4</a:t>
            </a:r>
            <a:r>
              <a:rPr lang="zh-CN" altLang="en-US" dirty="0"/>
              <a:t>次作为高四位，</a:t>
            </a:r>
            <a:endParaRPr lang="en-US" altLang="zh-CN" dirty="0"/>
          </a:p>
          <a:p>
            <a:r>
              <a:rPr lang="zh-CN" altLang="en-US" dirty="0"/>
              <a:t>原符号数</a:t>
            </a:r>
            <a:r>
              <a:rPr lang="en-US" altLang="zh-CN" dirty="0"/>
              <a:t>A</a:t>
            </a:r>
            <a:r>
              <a:rPr lang="zh-CN" altLang="en-US" dirty="0"/>
              <a:t>作为低四位，拼接为</a:t>
            </a:r>
            <a:r>
              <a:rPr lang="en-US" altLang="zh-CN" dirty="0"/>
              <a:t>8</a:t>
            </a:r>
            <a:r>
              <a:rPr lang="zh-CN" altLang="en-US" dirty="0"/>
              <a:t>位符号数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D085990-1842-4063-899E-CED534C38CD6}"/>
              </a:ext>
            </a:extLst>
          </p:cNvPr>
          <p:cNvSpPr txBox="1"/>
          <p:nvPr/>
        </p:nvSpPr>
        <p:spPr>
          <a:xfrm>
            <a:off x="299709" y="4989369"/>
            <a:ext cx="1728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无符号数扩展 </a:t>
            </a:r>
            <a:r>
              <a:rPr lang="zh-CN" altLang="en-US" dirty="0"/>
              <a:t>保留数值位，将其他位补</a:t>
            </a:r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B7284A-47B7-497F-97D3-E039B24F00E1}"/>
              </a:ext>
            </a:extLst>
          </p:cNvPr>
          <p:cNvSpPr txBox="1"/>
          <p:nvPr/>
        </p:nvSpPr>
        <p:spPr>
          <a:xfrm>
            <a:off x="2440899" y="4926513"/>
            <a:ext cx="31683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Eg:A</a:t>
            </a:r>
            <a:r>
              <a:rPr lang="en-US" altLang="zh-CN" dirty="0"/>
              <a:t>=[3:0] </a:t>
            </a:r>
            <a:r>
              <a:rPr lang="zh-CN" altLang="en-US" dirty="0"/>
              <a:t>四位无符号数</a:t>
            </a:r>
            <a:endParaRPr lang="en-US" altLang="zh-CN" dirty="0"/>
          </a:p>
          <a:p>
            <a:r>
              <a:rPr lang="zh-CN" altLang="en-US" dirty="0"/>
              <a:t>扩展为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A2={4{1’b0},A}</a:t>
            </a: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C5BA3A61-E43E-44F0-B471-869B1E64A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114</a:t>
            </a:fld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469C3932-9DF2-4BEE-BC47-97217D920CCA}"/>
              </a:ext>
            </a:extLst>
          </p:cNvPr>
          <p:cNvSpPr txBox="1"/>
          <p:nvPr/>
        </p:nvSpPr>
        <p:spPr>
          <a:xfrm>
            <a:off x="5590084" y="4903012"/>
            <a:ext cx="344805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位拼接符</a:t>
            </a:r>
            <a:r>
              <a:rPr lang="en-US" altLang="zh-CN" dirty="0"/>
              <a:t>{}</a:t>
            </a:r>
          </a:p>
          <a:p>
            <a:r>
              <a:rPr lang="zh-CN" altLang="en-US" dirty="0"/>
              <a:t>将</a:t>
            </a:r>
            <a:r>
              <a:rPr lang="en-US" altLang="zh-CN" dirty="0"/>
              <a:t>0</a:t>
            </a:r>
            <a:r>
              <a:rPr lang="zh-CN" altLang="en-US" dirty="0"/>
              <a:t>赋值</a:t>
            </a:r>
            <a:r>
              <a:rPr lang="en-US" altLang="zh-CN" dirty="0"/>
              <a:t>4</a:t>
            </a:r>
            <a:r>
              <a:rPr lang="zh-CN" altLang="en-US" dirty="0"/>
              <a:t>次作为高四位，</a:t>
            </a:r>
            <a:endParaRPr lang="en-US" altLang="zh-CN" dirty="0"/>
          </a:p>
          <a:p>
            <a:r>
              <a:rPr lang="zh-CN" altLang="en-US" dirty="0"/>
              <a:t>原符号数</a:t>
            </a:r>
            <a:r>
              <a:rPr lang="en-US" altLang="zh-CN" dirty="0"/>
              <a:t>A</a:t>
            </a:r>
            <a:r>
              <a:rPr lang="zh-CN" altLang="en-US" dirty="0"/>
              <a:t>作为低四位，拼接为</a:t>
            </a:r>
            <a:r>
              <a:rPr lang="en-US" altLang="zh-CN" dirty="0"/>
              <a:t>8</a:t>
            </a:r>
            <a:r>
              <a:rPr lang="zh-CN" altLang="en-US" dirty="0"/>
              <a:t>位无符号数</a:t>
            </a:r>
          </a:p>
        </p:txBody>
      </p:sp>
    </p:spTree>
    <p:extLst>
      <p:ext uri="{BB962C8B-B14F-4D97-AF65-F5344CB8AC3E}">
        <p14:creationId xmlns:p14="http://schemas.microsoft.com/office/powerpoint/2010/main" val="353020527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7192" y="29879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逻辑实验输出模块优化：位扩展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90881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sz="2800" dirty="0">
                <a:solidFill>
                  <a:schemeClr val="tx1"/>
                </a:solidFill>
              </a:rPr>
              <a:t>1</a:t>
            </a:r>
            <a:r>
              <a:rPr lang="zh-CN" altLang="en-US" sz="2800" dirty="0">
                <a:solidFill>
                  <a:schemeClr val="tx1"/>
                </a:solidFill>
              </a:rPr>
              <a:t>位信号算术扩展成</a:t>
            </a:r>
            <a:r>
              <a:rPr lang="en-US" altLang="zh-CN" sz="2800" dirty="0">
                <a:solidFill>
                  <a:schemeClr val="tx1"/>
                </a:solidFill>
              </a:rPr>
              <a:t>32</a:t>
            </a:r>
            <a:r>
              <a:rPr lang="zh-CN" altLang="en-US" sz="2800" dirty="0">
                <a:solidFill>
                  <a:schemeClr val="tx1"/>
                </a:solidFill>
              </a:rPr>
              <a:t>位：</a:t>
            </a:r>
            <a:r>
              <a:rPr lang="en-US" altLang="zh-CN" sz="2800" dirty="0">
                <a:solidFill>
                  <a:schemeClr val="tx1"/>
                </a:solidFill>
              </a:rPr>
              <a:t> </a:t>
            </a:r>
            <a:r>
              <a:rPr lang="en-US" altLang="zh-CN" sz="2800" dirty="0">
                <a:solidFill>
                  <a:srgbClr val="FF0000"/>
                </a:solidFill>
              </a:rPr>
              <a:t>SignalExt_32</a:t>
            </a:r>
            <a:endParaRPr lang="en-US" altLang="zh-CN" sz="3000" dirty="0">
              <a:solidFill>
                <a:srgbClr val="FF0000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SignalExt_32 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S,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		              	   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dirty="0"/>
              <a:t>[31:0]So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   		                  );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      </a:t>
            </a:r>
            <a:r>
              <a:rPr lang="en-US" altLang="zh-CN" sz="2000" b="1" dirty="0">
                <a:solidFill>
                  <a:srgbClr val="0000FF"/>
                </a:solidFill>
              </a:rPr>
              <a:t>assign</a:t>
            </a:r>
            <a:r>
              <a:rPr lang="en-US" altLang="zh-CN" sz="2000" dirty="0"/>
              <a:t> So = {32{S}};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74C639C-785A-411B-AB1B-984CE718D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8184" y="1700808"/>
            <a:ext cx="2286000" cy="127635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E110540-E0A7-4C33-A8A1-B291C1C2576A}"/>
              </a:ext>
            </a:extLst>
          </p:cNvPr>
          <p:cNvSpPr txBox="1"/>
          <p:nvPr/>
        </p:nvSpPr>
        <p:spPr>
          <a:xfrm>
            <a:off x="518864" y="414908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位信号算数扩展：这一位既是符号位，又是本身的数值大小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23F0F7-2008-4796-B9F2-E8474C2914FE}"/>
              </a:ext>
            </a:extLst>
          </p:cNvPr>
          <p:cNvSpPr txBox="1"/>
          <p:nvPr/>
        </p:nvSpPr>
        <p:spPr>
          <a:xfrm>
            <a:off x="3358208" y="4149080"/>
            <a:ext cx="2304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利用位拼接符</a:t>
            </a:r>
            <a:r>
              <a:rPr lang="en-US" altLang="zh-CN" dirty="0"/>
              <a:t>{}</a:t>
            </a:r>
            <a:r>
              <a:rPr lang="zh-CN" altLang="en-US" dirty="0"/>
              <a:t>将其赋值扩展到所需的位数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3A77A90-77F1-473E-8732-CC04888D1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785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3">
            <a:extLst>
              <a:ext uri="{FF2B5EF4-FFF2-40B4-BE49-F238E27FC236}">
                <a16:creationId xmlns:a16="http://schemas.microsoft.com/office/drawing/2014/main" id="{D45295C7-D2D7-47E9-8147-B117F12957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988840"/>
            <a:ext cx="9144000" cy="3816424"/>
          </a:xfrm>
        </p:spPr>
        <p:txBody>
          <a:bodyPr/>
          <a:lstStyle/>
          <a:p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仿真验证所有的</a:t>
            </a:r>
            <a:r>
              <a:rPr lang="en-US" altLang="zh-CN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MUX</a:t>
            </a:r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和算数逻辑单元功能正确</a:t>
            </a:r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建立</a:t>
            </a:r>
            <a:r>
              <a:rPr lang="en-US" altLang="zh-CN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OExp01-Element</a:t>
            </a:r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工程学习自定义模块的调用</a:t>
            </a:r>
            <a:b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</a:br>
            <a:endParaRPr lang="zh-CN" altLang="en-US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79721" y="35519"/>
            <a:ext cx="8540751" cy="1143000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调用自定义</a:t>
            </a:r>
            <a:r>
              <a:rPr lang="en-US" altLang="zh-CN" dirty="0"/>
              <a:t>IP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3EF20E5-48CA-4998-B3B2-21C9CD1A13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116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CDAFD18-3139-4FD9-AFD8-6C93C5A0CBBA}"/>
              </a:ext>
            </a:extLst>
          </p:cNvPr>
          <p:cNvSpPr txBox="1"/>
          <p:nvPr/>
        </p:nvSpPr>
        <p:spPr>
          <a:xfrm>
            <a:off x="5220072" y="4077072"/>
            <a:ext cx="2088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--</a:t>
            </a:r>
            <a:r>
              <a:rPr lang="zh-CN" altLang="en-US" dirty="0">
                <a:solidFill>
                  <a:srgbClr val="0000FF"/>
                </a:solidFill>
              </a:rPr>
              <a:t>源文件版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en-US" altLang="zh-CN" dirty="0">
                <a:solidFill>
                  <a:srgbClr val="0000FF"/>
                </a:solidFill>
              </a:rPr>
              <a:t>--</a:t>
            </a:r>
            <a:r>
              <a:rPr lang="zh-CN" altLang="en-US" dirty="0">
                <a:solidFill>
                  <a:srgbClr val="0000FF"/>
                </a:solidFill>
              </a:rPr>
              <a:t>不含源文件版</a:t>
            </a:r>
          </a:p>
        </p:txBody>
      </p:sp>
    </p:spTree>
    <p:extLst>
      <p:ext uri="{BB962C8B-B14F-4D97-AF65-F5344CB8AC3E}">
        <p14:creationId xmlns:p14="http://schemas.microsoft.com/office/powerpoint/2010/main" val="100413295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9649070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（含源文件版）</a:t>
            </a:r>
            <a:endParaRPr lang="zh-CN" altLang="en-US" sz="36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E6F61BF-F265-4AEB-980C-1FDDA3D11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6792"/>
            <a:ext cx="9144000" cy="4739841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F3C1F-414A-4414-897C-F74B83ED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14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创建名为</a:t>
            </a:r>
            <a:r>
              <a:rPr lang="en-US" altLang="zh-CN" sz="14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OExp01-Element</a:t>
            </a:r>
            <a:r>
              <a:rPr lang="zh-CN" altLang="en-US" sz="14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的工程</a:t>
            </a:r>
            <a:endParaRPr lang="en-US" altLang="zh-CN" sz="14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8C8AC51-A76B-40B4-BD4E-55DE8B6B0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2829021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E3EF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F3C1F-414A-4414-897C-F74B83ED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8886"/>
            <a:ext cx="9144000" cy="3816424"/>
          </a:xfrm>
        </p:spPr>
        <p:txBody>
          <a:bodyPr/>
          <a:lstStyle/>
          <a:p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设计要点</a:t>
            </a:r>
            <a:endParaRPr lang="en-US" altLang="zh-CN" sz="200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0DD949C-6658-455E-8057-CA360FB9A48B}"/>
              </a:ext>
            </a:extLst>
          </p:cNvPr>
          <p:cNvSpPr txBox="1"/>
          <p:nvPr/>
        </p:nvSpPr>
        <p:spPr>
          <a:xfrm>
            <a:off x="1475656" y="1165527"/>
            <a:ext cx="667134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Clr>
                <a:srgbClr val="4BACC6">
                  <a:lumMod val="75000"/>
                </a:srgbClr>
              </a:buClr>
              <a:buNone/>
            </a:pP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拷贝模块的</a:t>
            </a:r>
            <a:r>
              <a:rPr lang="en-US" altLang="zh-CN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核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文件夹到当前工程根目录：</a:t>
            </a:r>
            <a:endParaRPr lang="en-US" altLang="zh-CN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MUX2T1_5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MUX4T1_5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MUX2T1_32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MUX4T1_32</a:t>
            </a:r>
          </a:p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MUX2T1_8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MUX8T1_8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MUX8T1_32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 MUX2T1_64</a:t>
            </a:r>
          </a:p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add_32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ADC32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and32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or32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nor32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srl32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xor32</a:t>
            </a:r>
            <a:r>
              <a:rPr lang="zh-CN" altLang="en-US" sz="1800" dirty="0">
                <a:solidFill>
                  <a:srgbClr val="0000FF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、</a:t>
            </a:r>
            <a:endParaRPr lang="en-US" altLang="zh-CN" sz="1800" dirty="0">
              <a:solidFill>
                <a:srgbClr val="0000FF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sz="1800" dirty="0">
                <a:solidFill>
                  <a:srgbClr val="0000FF"/>
                </a:solidFill>
                <a:cs typeface="Times New Roman" panose="02020603050405020304" pitchFamily="18" charset="0"/>
              </a:rPr>
              <a:t>Ext_32</a:t>
            </a:r>
            <a:r>
              <a:rPr lang="zh-CN" altLang="en-US" sz="1800" dirty="0">
                <a:solidFill>
                  <a:srgbClr val="0000FF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cs typeface="Times New Roman" panose="02020603050405020304" pitchFamily="18" charset="0"/>
              </a:rPr>
              <a:t>SignalExt_32</a:t>
            </a:r>
            <a:r>
              <a:rPr lang="zh-CN" altLang="en-US" sz="1800" dirty="0">
                <a:solidFill>
                  <a:srgbClr val="0000FF"/>
                </a:solidFill>
                <a:cs typeface="Times New Roman" panose="02020603050405020304" pitchFamily="18" charset="0"/>
              </a:rPr>
              <a:t>、</a:t>
            </a:r>
            <a:r>
              <a:rPr lang="en-US" altLang="zh-CN" sz="1800" dirty="0">
                <a:solidFill>
                  <a:srgbClr val="0000FF"/>
                </a:solidFill>
                <a:cs typeface="Times New Roman" panose="02020603050405020304" pitchFamily="18" charset="0"/>
              </a:rPr>
              <a:t>or_bit_32</a:t>
            </a:r>
            <a:endParaRPr lang="en-US" altLang="zh-CN" sz="1800" dirty="0">
              <a:solidFill>
                <a:srgbClr val="0000FF"/>
              </a:solidFill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CAD3C9-6FA7-4E2D-91EF-BB5ABC55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8" y="3200067"/>
            <a:ext cx="6115050" cy="11715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CD0950-5CB1-4458-A50D-1375C9B46725}"/>
              </a:ext>
            </a:extLst>
          </p:cNvPr>
          <p:cNvSpPr txBox="1"/>
          <p:nvPr/>
        </p:nvSpPr>
        <p:spPr>
          <a:xfrm>
            <a:off x="683568" y="2732131"/>
            <a:ext cx="7031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每个模块的</a:t>
            </a:r>
            <a:r>
              <a:rPr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sz="18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核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文件夹都包含</a:t>
            </a:r>
            <a:r>
              <a:rPr lang="en-US" altLang="zh-CN" sz="18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xgui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component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以及其对应的</a:t>
            </a:r>
            <a:r>
              <a:rPr lang="zh-CN" altLang="en-US" sz="1800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源文件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441EAA-0444-4599-BDD8-E8FE6357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118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88B5B8-AAE7-4732-93BF-C646FECE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48" y="4315222"/>
            <a:ext cx="1971675" cy="228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45F24C-DA09-43D9-B97E-022A66EF28CD}"/>
              </a:ext>
            </a:extLst>
          </p:cNvPr>
          <p:cNvSpPr txBox="1"/>
          <p:nvPr/>
        </p:nvSpPr>
        <p:spPr>
          <a:xfrm>
            <a:off x="177978" y="4761450"/>
            <a:ext cx="86409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其调用原理是利用</a:t>
            </a:r>
            <a:r>
              <a:rPr lang="en-US" altLang="zh-CN" sz="18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xgui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下的</a:t>
            </a:r>
            <a:r>
              <a:rPr lang="en-US" altLang="zh-CN" sz="18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tcl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脚本根据</a:t>
            </a:r>
            <a:r>
              <a:rPr lang="en-US" altLang="zh-CN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xml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特征描述从源文件处重新复制生成工程</a:t>
            </a:r>
            <a:endParaRPr lang="en-US" altLang="zh-CN" sz="1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所需文件</a:t>
            </a:r>
            <a:endParaRPr lang="zh-CN" altLang="en-US" sz="1800" u="sng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3146DA1-C6C3-4B20-8070-0A94F460F713}"/>
              </a:ext>
            </a:extLst>
          </p:cNvPr>
          <p:cNvSpPr txBox="1"/>
          <p:nvPr/>
        </p:nvSpPr>
        <p:spPr>
          <a:xfrm>
            <a:off x="251522" y="5522138"/>
            <a:ext cx="88189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注：</a:t>
            </a:r>
            <a:r>
              <a:rPr lang="en-US" altLang="zh-CN" dirty="0"/>
              <a:t>xml</a:t>
            </a:r>
            <a:r>
              <a:rPr lang="zh-CN" altLang="en-US" dirty="0"/>
              <a:t>文件描述包含源文件的目录位置，若复制源文件时更改了路径位置，则需在</a:t>
            </a:r>
            <a:r>
              <a:rPr lang="en-US" altLang="zh-CN" dirty="0"/>
              <a:t>xml</a:t>
            </a:r>
            <a:r>
              <a:rPr lang="zh-CN" altLang="en-US" dirty="0"/>
              <a:t>描述对应位置进行更新，以免出现调用时无法找到源文件的错误</a:t>
            </a:r>
          </a:p>
        </p:txBody>
      </p:sp>
    </p:spTree>
    <p:extLst>
      <p:ext uri="{BB962C8B-B14F-4D97-AF65-F5344CB8AC3E}">
        <p14:creationId xmlns:p14="http://schemas.microsoft.com/office/powerpoint/2010/main" val="29015170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1785B8-017E-49F0-A154-CF47C026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4784"/>
            <a:ext cx="9144000" cy="47977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84A040-6041-4BCE-AF33-880A85E28040}"/>
              </a:ext>
            </a:extLst>
          </p:cNvPr>
          <p:cNvSpPr txBox="1"/>
          <p:nvPr/>
        </p:nvSpPr>
        <p:spPr>
          <a:xfrm>
            <a:off x="-3132856" y="5318712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CEF2C65-1AA8-4F95-AF8C-728E3672EF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373F7821-343E-43F8-84B6-BDE23722F1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493" y="1062490"/>
            <a:ext cx="9144000" cy="3816424"/>
          </a:xfrm>
        </p:spPr>
        <p:txBody>
          <a:bodyPr/>
          <a:lstStyle/>
          <a:p>
            <a:r>
              <a:rPr lang="zh-CN" altLang="en-US" sz="14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目录添加  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打开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1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添加窗口：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MANAGER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 </a:t>
            </a:r>
            <a:r>
              <a:rPr lang="en-US" altLang="zh-CN" sz="1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4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repository</a:t>
            </a:r>
            <a:r>
              <a:rPr lang="en-US" altLang="zh-CN" sz="1000" dirty="0"/>
              <a:t> </a:t>
            </a:r>
            <a:endParaRPr lang="en-US" altLang="zh-CN" sz="14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C10254-0638-4FD7-8CD8-9B3AE5D5C392}"/>
              </a:ext>
            </a:extLst>
          </p:cNvPr>
          <p:cNvSpPr/>
          <p:nvPr/>
        </p:nvSpPr>
        <p:spPr>
          <a:xfrm>
            <a:off x="114822" y="2276872"/>
            <a:ext cx="1000794" cy="216024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B100D45-5BB1-4B3F-A5AD-0E3D08174EAA}"/>
              </a:ext>
            </a:extLst>
          </p:cNvPr>
          <p:cNvSpPr/>
          <p:nvPr/>
        </p:nvSpPr>
        <p:spPr>
          <a:xfrm>
            <a:off x="114822" y="2544019"/>
            <a:ext cx="568746" cy="164901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35EFDCD-394B-4DB1-80B3-E6FCCF569996}"/>
              </a:ext>
            </a:extLst>
          </p:cNvPr>
          <p:cNvSpPr/>
          <p:nvPr/>
        </p:nvSpPr>
        <p:spPr>
          <a:xfrm>
            <a:off x="1907704" y="2060848"/>
            <a:ext cx="792088" cy="144642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BBA1BCA-AC8F-4805-864A-C8C109848AC5}"/>
              </a:ext>
            </a:extLst>
          </p:cNvPr>
          <p:cNvSpPr/>
          <p:nvPr/>
        </p:nvSpPr>
        <p:spPr>
          <a:xfrm>
            <a:off x="2019374" y="3163002"/>
            <a:ext cx="680417" cy="265998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DF5C76A-BF34-4A21-B7B1-8968DEB84F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62284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B49F02D-6B6A-4645-8D81-5F2A45FC550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3" y="2145570"/>
            <a:ext cx="7193584" cy="39517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82190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12EF6F-D6FE-43E3-AD81-1CBC032EB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33" y="1247452"/>
            <a:ext cx="8786074" cy="3816424"/>
          </a:xfrm>
        </p:spPr>
        <p:txBody>
          <a:bodyPr/>
          <a:lstStyle/>
          <a:p>
            <a:r>
              <a:rPr lang="zh-CN" altLang="en-US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启动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Vivado之后，</a:t>
            </a:r>
            <a:r>
              <a:rPr kumimoji="0" lang="zh-CN" altLang="en-US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单击 </a:t>
            </a:r>
            <a:r>
              <a:rPr kumimoji="0" lang="en-US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Create New Project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4360D8A-B5DC-4B66-94F9-EE26BBE9E290}"/>
              </a:ext>
            </a:extLst>
          </p:cNvPr>
          <p:cNvSpPr/>
          <p:nvPr/>
        </p:nvSpPr>
        <p:spPr>
          <a:xfrm>
            <a:off x="23543" y="3047652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1001DDE-596D-4452-9670-6C8B88CE08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928" y="3296399"/>
            <a:ext cx="4686300" cy="3219450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A93E7F-73AD-4E66-BD06-DF9F21EC2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3544635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35AA57C-E99A-42F8-B746-7F77C11BA6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734" y="1628800"/>
            <a:ext cx="5389994" cy="4595478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CD780C90-7BB4-43E1-8B60-F9C3055A51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endParaRPr lang="zh-CN" altLang="en-US" sz="3600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51CF56A7-14C7-435D-B94B-D484B5AA95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397" y="1184494"/>
            <a:ext cx="345139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添加自定义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：点击“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+”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，添加自定义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路径，点击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添加完成会弹出成功添加信息提示框，点击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</a:p>
          <a:p>
            <a:pPr marL="0" indent="0">
              <a:buNone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0" indent="0">
              <a:buNone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-apple-system"/>
                <a:cs typeface="+mn-cs"/>
              </a:rPr>
              <a:t>同样的方式可以添加刚刚封装完成的所有模块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anose="020B0604020202020204" pitchFamily="34" charset="0"/>
              <a:ea typeface="-apple-system"/>
              <a:cs typeface="+mn-cs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若依照步骤先将所有的模块拷贝到当前根目录下，则此处直接将根目录添加进来，可以一次性添加所有模块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B69B8B8-CB52-4FA3-8D96-323B13E38F3B}"/>
              </a:ext>
            </a:extLst>
          </p:cNvPr>
          <p:cNvSpPr/>
          <p:nvPr/>
        </p:nvSpPr>
        <p:spPr>
          <a:xfrm>
            <a:off x="5148065" y="2751345"/>
            <a:ext cx="288032" cy="173599"/>
          </a:xfrm>
          <a:prstGeom prst="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44BB5886-22BC-4018-9D89-CD21E543A902}"/>
              </a:ext>
            </a:extLst>
          </p:cNvPr>
          <p:cNvSpPr/>
          <p:nvPr/>
        </p:nvSpPr>
        <p:spPr>
          <a:xfrm>
            <a:off x="6444208" y="548680"/>
            <a:ext cx="1008112" cy="765427"/>
          </a:xfrm>
          <a:prstGeom prst="wedgeRoundRectCallout">
            <a:avLst>
              <a:gd name="adj1" fmla="val -82935"/>
              <a:gd name="adj2" fmla="val 260298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自定义的实际</a:t>
            </a:r>
            <a:r>
              <a:rPr lang="en-US" altLang="zh-CN" dirty="0">
                <a:solidFill>
                  <a:srgbClr val="FF0000"/>
                </a:solidFill>
              </a:rPr>
              <a:t>IP</a:t>
            </a:r>
            <a:r>
              <a:rPr lang="zh-CN" altLang="en-US" dirty="0">
                <a:solidFill>
                  <a:srgbClr val="FF0000"/>
                </a:solidFill>
              </a:rPr>
              <a:t>路径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B4DC55-CADA-49C7-8C55-B9E9F60D9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00424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2735" y="68320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056221-B83B-4A39-9FB0-CA44AE808D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65557"/>
            <a:ext cx="9144000" cy="4690797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FCB6B35F-FB9C-4EDB-8CD7-5FD59CD2C4F0}"/>
              </a:ext>
            </a:extLst>
          </p:cNvPr>
          <p:cNvSpPr/>
          <p:nvPr/>
        </p:nvSpPr>
        <p:spPr>
          <a:xfrm>
            <a:off x="51867" y="3717032"/>
            <a:ext cx="129614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D2734-0DF4-4876-9822-E416F3729EDC}"/>
              </a:ext>
            </a:extLst>
          </p:cNvPr>
          <p:cNvSpPr txBox="1"/>
          <p:nvPr/>
        </p:nvSpPr>
        <p:spPr>
          <a:xfrm>
            <a:off x="70520" y="1012842"/>
            <a:ext cx="871296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新建一个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文件。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单击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 Block Design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，命名为 </a:t>
            </a:r>
            <a:r>
              <a:rPr lang="en-US" altLang="zh-CN" sz="18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OExp01-Element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之后单击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OK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35CCBA-667B-4607-9F3D-9601B7DF5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708172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B0D2734-0DF4-4876-9822-E416F3729EDC}"/>
              </a:ext>
            </a:extLst>
          </p:cNvPr>
          <p:cNvSpPr txBox="1"/>
          <p:nvPr/>
        </p:nvSpPr>
        <p:spPr>
          <a:xfrm>
            <a:off x="79307" y="1165527"/>
            <a:ext cx="8712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创建完成后的工程界面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27B1FB1-F9A6-43EA-9D17-BFA0DAEC9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8800"/>
            <a:ext cx="9144000" cy="447800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659C2B-D390-49EC-B9CA-82E36D435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24901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FED407F4-B5B4-48DB-9B86-CE5693AC9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4902"/>
            <a:ext cx="9144000" cy="47877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61C055-8290-46F4-A07A-A5892E068746}"/>
              </a:ext>
            </a:extLst>
          </p:cNvPr>
          <p:cNvSpPr txBox="1"/>
          <p:nvPr/>
        </p:nvSpPr>
        <p:spPr>
          <a:xfrm>
            <a:off x="179512" y="110373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添加自定义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en-US" altLang="zh-CN" dirty="0"/>
              <a:t> </a:t>
            </a:r>
            <a:r>
              <a:rPr lang="zh-CN" altLang="en-US" dirty="0"/>
              <a:t>，点击</a:t>
            </a:r>
            <a:r>
              <a:rPr lang="en-US" altLang="zh-CN" dirty="0"/>
              <a:t>+</a:t>
            </a:r>
            <a:r>
              <a:rPr lang="zh-CN" altLang="en-US" dirty="0"/>
              <a:t>出现搜索框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A478C74-CE32-4C99-80ED-76E3BF785D81}"/>
              </a:ext>
            </a:extLst>
          </p:cNvPr>
          <p:cNvSpPr/>
          <p:nvPr/>
        </p:nvSpPr>
        <p:spPr>
          <a:xfrm>
            <a:off x="6228184" y="3284984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1E81DC3-5CC4-4791-9E9D-1A864B3DDAB4}"/>
              </a:ext>
            </a:extLst>
          </p:cNvPr>
          <p:cNvSpPr/>
          <p:nvPr/>
        </p:nvSpPr>
        <p:spPr>
          <a:xfrm>
            <a:off x="5380062" y="2276872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1CBD6DB-AFE0-4C8B-BE4C-58CAF7B8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D021F1-C924-431D-9FD2-B33BFE65E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190102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9567CBD-02C1-4946-B3E1-12D03E1DA1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" y="1587709"/>
            <a:ext cx="9144000" cy="4768645"/>
          </a:xfrm>
          <a:prstGeom prst="rect">
            <a:avLst/>
          </a:prstGeom>
        </p:spPr>
      </p:pic>
      <p:sp>
        <p:nvSpPr>
          <p:cNvPr id="3" name="椭圆 2">
            <a:extLst>
              <a:ext uri="{FF2B5EF4-FFF2-40B4-BE49-F238E27FC236}">
                <a16:creationId xmlns:a16="http://schemas.microsoft.com/office/drawing/2014/main" id="{7A478C74-CE32-4C99-80ED-76E3BF785D81}"/>
              </a:ext>
            </a:extLst>
          </p:cNvPr>
          <p:cNvSpPr/>
          <p:nvPr/>
        </p:nvSpPr>
        <p:spPr>
          <a:xfrm>
            <a:off x="1745432" y="2985158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1E81DC3-5CC4-4791-9E9D-1A864B3DDAB4}"/>
              </a:ext>
            </a:extLst>
          </p:cNvPr>
          <p:cNvSpPr/>
          <p:nvPr/>
        </p:nvSpPr>
        <p:spPr>
          <a:xfrm>
            <a:off x="1979712" y="2543250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41CBD6DB-AFE0-4C8B-BE4C-58CAF7B80C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476D09-F831-433F-9740-6F2053A66452}"/>
              </a:ext>
            </a:extLst>
          </p:cNvPr>
          <p:cNvSpPr txBox="1"/>
          <p:nvPr/>
        </p:nvSpPr>
        <p:spPr>
          <a:xfrm>
            <a:off x="179512" y="1053453"/>
            <a:ext cx="86127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and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出现刚才自定义的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and32_v1_0IP</a:t>
            </a:r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双击添加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94ED86A-BF6B-432C-84AB-D09B29E4D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3974908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FE1F7BD1-CCC2-4D36-B1D4-C8C76D703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28" y="1730278"/>
            <a:ext cx="9144000" cy="480489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B0220-0B55-45BE-A6CA-23021E8F869D}"/>
              </a:ext>
            </a:extLst>
          </p:cNvPr>
          <p:cNvSpPr txBox="1"/>
          <p:nvPr/>
        </p:nvSpPr>
        <p:spPr>
          <a:xfrm>
            <a:off x="9128" y="1083947"/>
            <a:ext cx="6219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自定义的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and32_v1_0IP</a:t>
            </a:r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已经成功添加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2EB412D-C574-4052-9905-18D34B5FF061}"/>
              </a:ext>
            </a:extLst>
          </p:cNvPr>
          <p:cNvSpPr/>
          <p:nvPr/>
        </p:nvSpPr>
        <p:spPr>
          <a:xfrm>
            <a:off x="179512" y="2564904"/>
            <a:ext cx="187220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5720FAE5-598A-4ABA-AE52-104C11BE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490DB74-AEB1-4601-8A57-8B594418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5357109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F68859-4A62-4435-A714-E063827E2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27501"/>
            <a:ext cx="9144000" cy="4794823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720FAE5-598A-4ABA-AE52-104C11BE3A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F872CF-748A-4ADD-89CD-60D5A3410C9B}"/>
              </a:ext>
            </a:extLst>
          </p:cNvPr>
          <p:cNvSpPr txBox="1"/>
          <p:nvPr/>
        </p:nvSpPr>
        <p:spPr>
          <a:xfrm>
            <a:off x="241589" y="1067406"/>
            <a:ext cx="7905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同样的方式添加自定义的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and32_v1_0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MUX2T1_32_0 IP</a:t>
            </a:r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，如图已经成功添加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C0101A5-DDC0-45EE-936E-FC602A248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151260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1B46C9D-FF72-49E8-AB8D-2B5CBF986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51730"/>
            <a:ext cx="9144000" cy="475454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496BA8-72CE-4DC5-AA91-0E3F30B78644}"/>
              </a:ext>
            </a:extLst>
          </p:cNvPr>
          <p:cNvSpPr txBox="1"/>
          <p:nvPr/>
        </p:nvSpPr>
        <p:spPr>
          <a:xfrm>
            <a:off x="4596791" y="132898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点击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，可以移动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布局到合适位置</a:t>
            </a:r>
            <a:endParaRPr lang="en-US" altLang="zh-CN" sz="18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0" i="0" dirty="0">
                <a:solidFill>
                  <a:srgbClr val="393939"/>
                </a:solidFill>
                <a:effectLst/>
                <a:latin typeface="PingFang SC"/>
              </a:rPr>
              <a:t>。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654F3E2-4548-45C6-BF66-9BDD5BD2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806567"/>
            <a:ext cx="1304925" cy="1162050"/>
          </a:xfrm>
          <a:prstGeom prst="rect">
            <a:avLst/>
          </a:prstGeom>
        </p:spPr>
      </p:pic>
      <p:sp>
        <p:nvSpPr>
          <p:cNvPr id="7" name="标题 1">
            <a:extLst>
              <a:ext uri="{FF2B5EF4-FFF2-40B4-BE49-F238E27FC236}">
                <a16:creationId xmlns:a16="http://schemas.microsoft.com/office/drawing/2014/main" id="{52F93B3F-2961-4580-9D67-F3A5A1128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0A1DCCF-B623-4762-9AF7-A11299DF6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6246901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7C3B401B-8E87-42CA-AE19-F584C9F031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2792" y="2362040"/>
            <a:ext cx="9144000" cy="3318204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2F2725E-7223-469C-B26F-43AEB1807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5488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工程一 </a:t>
            </a:r>
            <a:r>
              <a:rPr lang="en-US" altLang="zh-CN" sz="20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 </a:t>
            </a:r>
            <a:r>
              <a:rPr lang="zh-CN" altLang="en-US" sz="2000" b="0" dirty="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完成所有基本逻辑模块的调用</a:t>
            </a:r>
            <a:endParaRPr lang="en-US" altLang="zh-CN" sz="2000" b="0" dirty="0">
              <a:solidFill>
                <a:schemeClr val="tx1"/>
              </a:solidFill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5FC95B2-6494-40E4-B98A-339F0B4FB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lang="zh-CN" altLang="en-US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（含源文件版）</a:t>
            </a:r>
            <a:endParaRPr lang="zh-CN" altLang="en-US" sz="36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68BA055-9848-4BC6-8A5D-7134E4315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809555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 fontScale="90000"/>
          </a:bodyPr>
          <a:lstStyle/>
          <a:p>
            <a:r>
              <a:rPr lang="zh-CN" altLang="en-US" dirty="0"/>
              <a:t>模块调用</a:t>
            </a:r>
            <a:r>
              <a:rPr lang="en-US" altLang="zh-CN" sz="3600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OExp00-Element</a:t>
            </a: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3E3EFC"/>
                </a:solidFill>
                <a:effectLst/>
                <a:uLnTx/>
                <a:uFillTx/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 （不含源文件版）</a:t>
            </a:r>
            <a:endParaRPr lang="zh-CN" altLang="en-US" sz="3600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BF3C1F-414A-4414-897C-F74B83ED6D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98886"/>
            <a:ext cx="9144000" cy="3816424"/>
          </a:xfrm>
        </p:spPr>
        <p:txBody>
          <a:bodyPr/>
          <a:lstStyle/>
          <a:p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方法与含源文件版本相同，区别在于</a:t>
            </a: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核文件不同</a:t>
            </a:r>
            <a:endParaRPr lang="en-US" altLang="zh-CN" sz="200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0CAD3C9-6FA7-4E2D-91EF-BB5ABC55E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148" y="3200067"/>
            <a:ext cx="6115050" cy="117157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0CD0950-5CB1-4458-A50D-1375C9B46725}"/>
              </a:ext>
            </a:extLst>
          </p:cNvPr>
          <p:cNvSpPr txBox="1"/>
          <p:nvPr/>
        </p:nvSpPr>
        <p:spPr>
          <a:xfrm>
            <a:off x="683568" y="2732131"/>
            <a:ext cx="734481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每个模块的</a:t>
            </a:r>
            <a:r>
              <a:rPr lang="en-US" altLang="zh-CN" sz="18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IP</a:t>
            </a:r>
            <a:r>
              <a:rPr lang="zh-CN" altLang="en-US" sz="1800" dirty="0">
                <a:solidFill>
                  <a:srgbClr val="FF0000"/>
                </a:solidFill>
                <a:ea typeface="黑体" panose="02010609060101010101" pitchFamily="49" charset="-122"/>
                <a:cs typeface="Times New Roman" panose="02020603050405020304" pitchFamily="18" charset="0"/>
              </a:rPr>
              <a:t>核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文件夹都包含</a:t>
            </a:r>
            <a:r>
              <a:rPr lang="en-US" altLang="zh-CN" sz="18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xgui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和</a:t>
            </a:r>
            <a:r>
              <a:rPr lang="en-US" altLang="zh-CN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component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以及其对应的</a:t>
            </a:r>
            <a:r>
              <a:rPr lang="en-US" altLang="zh-CN" sz="1800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1800" u="sng" dirty="0" err="1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edf</a:t>
            </a:r>
            <a:r>
              <a:rPr lang="zh-CN" altLang="en-US" sz="1800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文件和</a:t>
            </a:r>
            <a:r>
              <a:rPr lang="en-US" altLang="zh-CN" sz="1800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.v</a:t>
            </a:r>
            <a:r>
              <a:rPr lang="zh-CN" altLang="en-US" sz="1800" u="sng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端口文件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441EAA-0444-4599-BDD8-E8FE6357A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129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88B5B8-AAE7-4732-93BF-C646FECE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48" y="4315222"/>
            <a:ext cx="1971675" cy="2286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745F24C-DA09-43D9-B97E-022A66EF28CD}"/>
              </a:ext>
            </a:extLst>
          </p:cNvPr>
          <p:cNvSpPr txBox="1"/>
          <p:nvPr/>
        </p:nvSpPr>
        <p:spPr>
          <a:xfrm>
            <a:off x="0" y="4761450"/>
            <a:ext cx="881893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其调用原理是利用</a:t>
            </a:r>
            <a:r>
              <a:rPr lang="en-US" altLang="zh-CN" sz="18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xgui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下的</a:t>
            </a:r>
            <a:r>
              <a:rPr lang="en-US" altLang="zh-CN" sz="18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tcl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脚本根据</a:t>
            </a:r>
            <a:r>
              <a:rPr lang="en-US" altLang="zh-CN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xml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特征描述从</a:t>
            </a:r>
            <a:r>
              <a:rPr lang="en-US" altLang="zh-CN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en-US" altLang="zh-CN" sz="1800" dirty="0" err="1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edf</a:t>
            </a:r>
            <a:r>
              <a:rPr lang="zh-CN" altLang="en-US" sz="18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文件处重新复制生成工程</a:t>
            </a:r>
            <a:endParaRPr lang="en-US" altLang="zh-CN" sz="18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r">
              <a:spcBef>
                <a:spcPts val="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zh-CN" altLang="en-US" u="sng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所需文件</a:t>
            </a:r>
            <a:endParaRPr lang="zh-CN" altLang="en-US" sz="1800" u="sng" dirty="0">
              <a:solidFill>
                <a:srgbClr val="0000FF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518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0DF776C-B626-4AB3-B636-67F4D67831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6900"/>
            <a:ext cx="9144000" cy="49911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71057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212EF6F-D6FE-43E3-AD81-1CBC032EB9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833" y="1247452"/>
            <a:ext cx="8786074" cy="3816424"/>
          </a:xfrm>
        </p:spPr>
        <p:txBody>
          <a:bodyPr/>
          <a:lstStyle/>
          <a:p>
            <a:r>
              <a:rPr lang="zh-CN" altLang="en-US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单击 </a:t>
            </a:r>
            <a:r>
              <a:rPr lang="en-US" altLang="zh-CN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r>
              <a:rPr kumimoji="0" lang="zh-CN" altLang="zh-CN" b="0" i="0" u="none" strike="noStrike" cap="none" normalizeH="0" baseline="0" dirty="0">
                <a:ln>
                  <a:noFill/>
                </a:ln>
                <a:solidFill>
                  <a:srgbClr val="4D4D4D"/>
                </a:solidFill>
                <a:effectLst/>
                <a:latin typeface="Arial" panose="020B0604020202020204" pitchFamily="34" charset="0"/>
                <a:ea typeface="-apple-system"/>
              </a:rPr>
              <a:t>。</a:t>
            </a:r>
            <a:endParaRPr kumimoji="0" lang="zh-CN" altLang="zh-CN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D4360D8A-B5DC-4B66-94F9-EE26BBE9E290}"/>
              </a:ext>
            </a:extLst>
          </p:cNvPr>
          <p:cNvSpPr/>
          <p:nvPr/>
        </p:nvSpPr>
        <p:spPr>
          <a:xfrm>
            <a:off x="4716016" y="5644229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F36FD8-E39A-46FA-A3F7-86F0D5E04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028166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2564904"/>
            <a:ext cx="8229600" cy="1080120"/>
          </a:xfrm>
        </p:spPr>
        <p:txBody>
          <a:bodyPr/>
          <a:lstStyle/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利用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完成存储器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ROM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RAM</a:t>
            </a: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的生成并完成其存储内容的初始化</a:t>
            </a:r>
            <a:endParaRPr kumimoji="0" lang="en-US" altLang="zh-CN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50493DF-5668-4032-83E1-A44AB96D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17826796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5496" y="116632"/>
            <a:ext cx="8013576" cy="95436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zh-CN" dirty="0"/>
              <a:t>ROM_D IP Core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257176" y="1126619"/>
            <a:ext cx="8540751" cy="4554215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zh-CN" altLang="en-US" sz="2400" dirty="0">
                <a:solidFill>
                  <a:srgbClr val="080808"/>
                </a:solidFill>
              </a:rPr>
              <a:t>用</a:t>
            </a:r>
            <a:r>
              <a:rPr lang="en-US" altLang="zh-CN" sz="2400" dirty="0">
                <a:solidFill>
                  <a:srgbClr val="080808"/>
                </a:solidFill>
              </a:rPr>
              <a:t>IP</a:t>
            </a:r>
            <a:r>
              <a:rPr lang="zh-CN" altLang="en-US" sz="2400" dirty="0">
                <a:solidFill>
                  <a:srgbClr val="080808"/>
                </a:solidFill>
              </a:rPr>
              <a:t>核生成器建立</a:t>
            </a:r>
            <a:r>
              <a:rPr lang="en-US" altLang="zh-CN" sz="2400" dirty="0">
                <a:solidFill>
                  <a:srgbClr val="080808"/>
                </a:solidFill>
              </a:rPr>
              <a:t>1024×32bit</a:t>
            </a:r>
            <a:r>
              <a:rPr lang="zh-CN" altLang="en-US" sz="2400" dirty="0">
                <a:solidFill>
                  <a:srgbClr val="080808"/>
                </a:solidFill>
              </a:rPr>
              <a:t>的</a:t>
            </a:r>
            <a:r>
              <a:rPr lang="en-US" altLang="zh-CN" sz="2400" dirty="0">
                <a:solidFill>
                  <a:srgbClr val="080808"/>
                </a:solidFill>
              </a:rPr>
              <a:t>ROM</a:t>
            </a:r>
            <a:r>
              <a:rPr lang="zh-CN" altLang="en-US" sz="2400" dirty="0">
                <a:solidFill>
                  <a:srgbClr val="080808"/>
                </a:solidFill>
              </a:rPr>
              <a:t>核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第一步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VIVADO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集成菜单上从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PROJECT MANAGER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IP Catalog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，将弹出如如下新模块源母板生成向导窗口</a:t>
            </a:r>
            <a:r>
              <a:rPr lang="zh-CN" altLang="en-US" sz="2400" dirty="0">
                <a:solidFill>
                  <a:srgbClr val="080808"/>
                </a:solidFill>
              </a:rPr>
              <a:t>。</a:t>
            </a:r>
            <a:endParaRPr lang="en-US" altLang="zh-CN" sz="2400" b="1" dirty="0">
              <a:latin typeface="Calibri" pitchFamily="34" charset="0"/>
            </a:endParaRPr>
          </a:p>
          <a:p>
            <a:pPr lvl="1"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64C7F23-6EAB-48D3-9165-DC3D332E7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761" y="2777170"/>
            <a:ext cx="2428875" cy="1952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0B18F04-2E04-4196-8B77-A713DB891E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9699" y="2699509"/>
            <a:ext cx="6667500" cy="2981325"/>
          </a:xfrm>
          <a:prstGeom prst="rect">
            <a:avLst/>
          </a:prstGeom>
        </p:spPr>
      </p:pic>
      <p:sp>
        <p:nvSpPr>
          <p:cNvPr id="7" name="Oval 10">
            <a:extLst>
              <a:ext uri="{FF2B5EF4-FFF2-40B4-BE49-F238E27FC236}">
                <a16:creationId xmlns:a16="http://schemas.microsoft.com/office/drawing/2014/main" id="{2BF55B05-0290-4DF7-AF7B-CC84AF3D0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096" y="4190171"/>
            <a:ext cx="1871663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981965-9596-4E29-9D97-F59C686C19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87928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328B693-7FB0-4662-9C64-06567487A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792" y="3555268"/>
            <a:ext cx="6228184" cy="259171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9905" y="1070992"/>
            <a:ext cx="8229600" cy="4968552"/>
          </a:xfrm>
        </p:spPr>
        <p:txBody>
          <a:bodyPr/>
          <a:lstStyle/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第二步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点击搜索栏，输入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memory generator</a:t>
            </a:r>
            <a:endParaRPr lang="zh-CN" alt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Distributed Memory Generator</a:t>
            </a:r>
            <a:b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</a:br>
            <a:r>
              <a:rPr lang="zh-CN" altLang="en-US" sz="2000" dirty="0"/>
              <a:t>或</a:t>
            </a:r>
            <a:r>
              <a:rPr lang="en-US" altLang="zh-CN" sz="2000" dirty="0"/>
              <a:t>Block Memory Generator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r>
              <a:rPr lang="en-US" altLang="zh-CN" sz="2000" dirty="0"/>
              <a:t>Distributed Memory </a:t>
            </a:r>
            <a:r>
              <a:rPr lang="zh-CN" altLang="en-US" sz="2000" dirty="0"/>
              <a:t>：</a:t>
            </a:r>
            <a:br>
              <a:rPr lang="en-US" altLang="zh-CN" sz="2000" dirty="0"/>
            </a:br>
            <a:r>
              <a:rPr lang="en-US" altLang="zh-CN" sz="2000" dirty="0"/>
              <a:t>	       </a:t>
            </a:r>
            <a:r>
              <a:rPr lang="zh-CN" altLang="en-US" sz="2000" dirty="0"/>
              <a:t>符合异步访问要求</a:t>
            </a:r>
          </a:p>
          <a:p>
            <a:r>
              <a:rPr lang="en-US" altLang="zh-CN" sz="2000" dirty="0"/>
              <a:t>Block Memory Generator</a:t>
            </a:r>
            <a:r>
              <a:rPr lang="zh-CN" altLang="en-US" sz="2000" dirty="0"/>
              <a:t>：</a:t>
            </a:r>
            <a:br>
              <a:rPr lang="en-US" altLang="zh-CN" sz="2000" dirty="0"/>
            </a:br>
            <a:r>
              <a:rPr lang="en-US" altLang="zh-CN" sz="2000" dirty="0"/>
              <a:t>                </a:t>
            </a:r>
            <a:r>
              <a:rPr lang="zh-CN" altLang="en-US" sz="2000" dirty="0"/>
              <a:t>是同步访问</a:t>
            </a:r>
            <a:endParaRPr lang="en-US" altLang="zh-CN" sz="2000" dirty="0"/>
          </a:p>
          <a:p>
            <a:pPr eaLnBrk="1" hangingPunct="1">
              <a:spcBef>
                <a:spcPts val="0"/>
              </a:spcBef>
              <a:defRPr/>
            </a:pPr>
            <a:endParaRPr lang="en-US" altLang="zh-CN" sz="30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</a:pPr>
            <a:endParaRPr lang="zh-CN" altLang="en-US" dirty="0"/>
          </a:p>
        </p:txBody>
      </p:sp>
      <p:sp>
        <p:nvSpPr>
          <p:cNvPr id="5" name="Oval 10">
            <a:extLst>
              <a:ext uri="{FF2B5EF4-FFF2-40B4-BE49-F238E27FC236}">
                <a16:creationId xmlns:a16="http://schemas.microsoft.com/office/drawing/2014/main" id="{B7407F38-0604-430B-8FCF-FACA486354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3097" y="3933056"/>
            <a:ext cx="1237712" cy="256743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6" name="Oval 10">
            <a:extLst>
              <a:ext uri="{FF2B5EF4-FFF2-40B4-BE49-F238E27FC236}">
                <a16:creationId xmlns:a16="http://schemas.microsoft.com/office/drawing/2014/main" id="{9453C921-1484-4B30-BE35-78830D3270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32" y="4845375"/>
            <a:ext cx="1237712" cy="256743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6091F5B-1A60-4F07-8812-9237898EF5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4966192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7F933E2-BB94-4E53-8EED-A07F7FF48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101" y="2060848"/>
            <a:ext cx="7524328" cy="4545393"/>
          </a:xfrm>
          <a:prstGeom prst="rect">
            <a:avLst/>
          </a:prstGeom>
        </p:spPr>
      </p:pic>
      <p:sp>
        <p:nvSpPr>
          <p:cNvPr id="46082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-23811" y="1104621"/>
            <a:ext cx="8229600" cy="4608043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双击</a:t>
            </a:r>
            <a:r>
              <a:rPr lang="en-US" altLang="zh-CN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Distributed Memory Generator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弹出窗口第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页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		</a:t>
            </a:r>
            <a:endParaRPr lang="zh-CN" altLang="en-US" sz="2000" dirty="0"/>
          </a:p>
        </p:txBody>
      </p:sp>
      <p:sp>
        <p:nvSpPr>
          <p:cNvPr id="46085" name="AutoShape 15"/>
          <p:cNvSpPr>
            <a:spLocks noChangeArrowheads="1"/>
          </p:cNvSpPr>
          <p:nvPr/>
        </p:nvSpPr>
        <p:spPr bwMode="auto">
          <a:xfrm>
            <a:off x="7916863" y="5084764"/>
            <a:ext cx="696912" cy="412751"/>
          </a:xfrm>
          <a:prstGeom prst="wedgeRoundRectCallout">
            <a:avLst>
              <a:gd name="adj1" fmla="val -163054"/>
              <a:gd name="adj2" fmla="val 276985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</a:p>
        </p:txBody>
      </p:sp>
      <p:sp>
        <p:nvSpPr>
          <p:cNvPr id="46086" name="Oval 10"/>
          <p:cNvSpPr>
            <a:spLocks noChangeArrowheads="1"/>
          </p:cNvSpPr>
          <p:nvPr/>
        </p:nvSpPr>
        <p:spPr bwMode="auto">
          <a:xfrm>
            <a:off x="3636168" y="3707295"/>
            <a:ext cx="1871663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46087" name="AutoShape 14"/>
          <p:cNvSpPr>
            <a:spLocks noChangeArrowheads="1"/>
          </p:cNvSpPr>
          <p:nvPr/>
        </p:nvSpPr>
        <p:spPr bwMode="auto">
          <a:xfrm>
            <a:off x="7521578" y="2368551"/>
            <a:ext cx="1622425" cy="1122363"/>
          </a:xfrm>
          <a:prstGeom prst="wedgeRoundRectCallout">
            <a:avLst>
              <a:gd name="adj1" fmla="val -170186"/>
              <a:gd name="adj2" fmla="val 9537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存储单元数和字长填入：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Depth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 Width  32</a:t>
            </a:r>
          </a:p>
        </p:txBody>
      </p:sp>
      <p:sp>
        <p:nvSpPr>
          <p:cNvPr id="46088" name="AutoShape 15"/>
          <p:cNvSpPr>
            <a:spLocks noChangeArrowheads="1"/>
          </p:cNvSpPr>
          <p:nvPr/>
        </p:nvSpPr>
        <p:spPr bwMode="auto">
          <a:xfrm>
            <a:off x="-108451" y="3490914"/>
            <a:ext cx="806953" cy="1018206"/>
          </a:xfrm>
          <a:prstGeom prst="wedgeRoundRectCallout">
            <a:avLst>
              <a:gd name="adj1" fmla="val 421276"/>
              <a:gd name="adj2" fmla="val 79437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存储类型选择：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ROM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15">
            <a:extLst>
              <a:ext uri="{FF2B5EF4-FFF2-40B4-BE49-F238E27FC236}">
                <a16:creationId xmlns:a16="http://schemas.microsoft.com/office/drawing/2014/main" id="{D04439BB-61A8-4E81-978A-EF8878B878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96136" y="1821416"/>
            <a:ext cx="1080120" cy="412751"/>
          </a:xfrm>
          <a:prstGeom prst="wedgeRoundRectCallout">
            <a:avLst>
              <a:gd name="adj1" fmla="val -163054"/>
              <a:gd name="adj2" fmla="val 276985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模块名称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E6A621E-1551-4B6F-B279-F4674FBE92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0552209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37041D-8AAB-4061-8964-994ACA46CA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169" y="2072397"/>
            <a:ext cx="7005637" cy="4519903"/>
          </a:xfrm>
          <a:prstGeom prst="rect">
            <a:avLst/>
          </a:prstGeom>
        </p:spPr>
      </p:pic>
      <p:sp>
        <p:nvSpPr>
          <p:cNvPr id="47106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endParaRPr lang="zh-CN" altLang="en-US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1052516"/>
            <a:ext cx="8229600" cy="4897437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>
                <a:solidFill>
                  <a:prstClr val="black"/>
                </a:solidFill>
              </a:rPr>
              <a:t>〖</a:t>
            </a:r>
            <a:r>
              <a:rPr lang="zh-CN" altLang="en-US" sz="2000" b="1" dirty="0">
                <a:solidFill>
                  <a:prstClr val="black"/>
                </a:solidFill>
              </a:rPr>
              <a:t>第四步</a:t>
            </a:r>
            <a:r>
              <a:rPr lang="en-US" altLang="zh-CN" sz="2000" b="1" dirty="0">
                <a:solidFill>
                  <a:prstClr val="black"/>
                </a:solidFill>
              </a:rPr>
              <a:t>〗</a:t>
            </a:r>
            <a:r>
              <a:rPr lang="zh-CN" altLang="en-US" sz="2000" b="1" dirty="0">
                <a:solidFill>
                  <a:prstClr val="black"/>
                </a:solidFill>
              </a:rPr>
              <a:t>关联初始化文件并生成</a:t>
            </a:r>
            <a:r>
              <a:rPr lang="en-US" altLang="zh-CN" sz="2000" b="1" dirty="0">
                <a:solidFill>
                  <a:prstClr val="black"/>
                </a:solidFill>
              </a:rPr>
              <a:t>ROMIP</a:t>
            </a:r>
            <a:r>
              <a:rPr lang="zh-CN" altLang="en-US" sz="2000" b="1" dirty="0">
                <a:solidFill>
                  <a:prstClr val="black"/>
                </a:solidFill>
              </a:rPr>
              <a:t>核</a:t>
            </a:r>
            <a:endParaRPr lang="zh-CN" altLang="en-US" sz="2000" dirty="0">
              <a:solidFill>
                <a:prstClr val="black"/>
              </a:solidFill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RST&amp;Initialitiont</a:t>
            </a:r>
            <a:endParaRPr lang="en-US" altLang="zh-CN" sz="22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点击“</a:t>
            </a:r>
            <a:r>
              <a:rPr lang="en-US" altLang="zh-CN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Browse...”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选择初始化关联文件（</a:t>
            </a:r>
            <a:r>
              <a:rPr lang="en-US" altLang="zh-CN" sz="22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ROM.coe</a:t>
            </a: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2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其余不用修改 </a:t>
            </a:r>
          </a:p>
          <a:p>
            <a:pPr lvl="2">
              <a:spcBef>
                <a:spcPts val="0"/>
              </a:spcBef>
              <a:defRPr/>
            </a:pPr>
            <a:endParaRPr lang="zh-CN" altLang="en-US" dirty="0"/>
          </a:p>
        </p:txBody>
      </p:sp>
      <p:sp>
        <p:nvSpPr>
          <p:cNvPr id="47109" name="AutoShape 6"/>
          <p:cNvSpPr>
            <a:spLocks noChangeArrowheads="1"/>
          </p:cNvSpPr>
          <p:nvPr/>
        </p:nvSpPr>
        <p:spPr bwMode="auto">
          <a:xfrm>
            <a:off x="8074028" y="2817815"/>
            <a:ext cx="720725" cy="576263"/>
          </a:xfrm>
          <a:prstGeom prst="wedgeRoundRectCallout">
            <a:avLst>
              <a:gd name="adj1" fmla="val -54037"/>
              <a:gd name="adj2" fmla="val 1821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点击查验</a:t>
            </a:r>
          </a:p>
        </p:txBody>
      </p:sp>
      <p:sp>
        <p:nvSpPr>
          <p:cNvPr id="47110" name="AutoShape 7"/>
          <p:cNvSpPr>
            <a:spLocks noChangeArrowheads="1"/>
          </p:cNvSpPr>
          <p:nvPr/>
        </p:nvSpPr>
        <p:spPr bwMode="auto">
          <a:xfrm>
            <a:off x="230191" y="5301208"/>
            <a:ext cx="2952751" cy="504276"/>
          </a:xfrm>
          <a:prstGeom prst="wedgeRoundRectCallout">
            <a:avLst>
              <a:gd name="adj1" fmla="val 198034"/>
              <a:gd name="adj2" fmla="val -251088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点击打开按钮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Browse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关联</a:t>
            </a:r>
            <a:r>
              <a:rPr lang="en-US" altLang="zh-CN" sz="16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Init File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47111" name="AutoShape 8"/>
          <p:cNvSpPr>
            <a:spLocks noChangeArrowheads="1"/>
          </p:cNvSpPr>
          <p:nvPr/>
        </p:nvSpPr>
        <p:spPr bwMode="auto">
          <a:xfrm>
            <a:off x="8024814" y="4905378"/>
            <a:ext cx="868363" cy="936625"/>
          </a:xfrm>
          <a:prstGeom prst="wedgeRoundRectCallout">
            <a:avLst>
              <a:gd name="adj1" fmla="val -80343"/>
              <a:gd name="adj2" fmla="val 1150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最后点击生成</a:t>
            </a:r>
          </a:p>
        </p:txBody>
      </p:sp>
      <p:sp>
        <p:nvSpPr>
          <p:cNvPr id="47112" name="AutoShape 8"/>
          <p:cNvSpPr>
            <a:spLocks noChangeArrowheads="1"/>
          </p:cNvSpPr>
          <p:nvPr/>
        </p:nvSpPr>
        <p:spPr bwMode="auto">
          <a:xfrm>
            <a:off x="219994" y="3321052"/>
            <a:ext cx="1654175" cy="360363"/>
          </a:xfrm>
          <a:prstGeom prst="wedgeRoundRectCallout">
            <a:avLst>
              <a:gd name="adj1" fmla="val 75148"/>
              <a:gd name="adj2" fmla="val -18241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查看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Datasheet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52DD437A-D927-4CD4-8ACE-6D581FC268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217" y="2852737"/>
            <a:ext cx="1072386" cy="576263"/>
          </a:xfrm>
          <a:prstGeom prst="wedgeRoundRectCallout">
            <a:avLst>
              <a:gd name="adj1" fmla="val -54037"/>
              <a:gd name="adj2" fmla="val 1821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Coe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文件的位置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CB6DA1-5497-404B-A438-E52FDF694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624455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BE1529F6-F28C-432A-898D-067A3BEA01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3623" y="4450036"/>
            <a:ext cx="5944551" cy="187121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8C8E0C4-FC3C-4CA9-88D9-8C6FB5C454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6124" y="1827215"/>
            <a:ext cx="4019550" cy="26289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468316" y="2852738"/>
            <a:ext cx="4751387" cy="165576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925" y="1163638"/>
            <a:ext cx="8229600" cy="4895851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第五步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生成后调用</a:t>
            </a:r>
            <a:endParaRPr lang="en-US" altLang="zh-CN" sz="2000" dirty="0"/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核生成后在设计窗口出现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ROM_D.xci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Souce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Instantiation Template</a:t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查看核调用结构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ROM_D.veo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			</a:t>
            </a:r>
          </a:p>
          <a:p>
            <a:pPr lvl="2">
              <a:defRPr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ROM_B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your_instance_name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.a(a), 		// input [9 : 0] a</a:t>
            </a: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	// output [31 : 0]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spo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377" lvl="2" indent="0">
              <a:buNone/>
              <a:defRPr/>
            </a:pP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);</a:t>
            </a:r>
          </a:p>
          <a:p>
            <a:pPr marL="914377" lvl="2" indent="0">
              <a:buNone/>
              <a:defRPr/>
            </a:pP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defRPr/>
            </a:pP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此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ROM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核在顶层直接调用</a:t>
            </a:r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132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cxnSp>
        <p:nvCxnSpPr>
          <p:cNvPr id="6" name="直接箭头连接符 5"/>
          <p:cNvCxnSpPr>
            <a:cxnSpLocks/>
          </p:cNvCxnSpPr>
          <p:nvPr/>
        </p:nvCxnSpPr>
        <p:spPr>
          <a:xfrm>
            <a:off x="5100639" y="1795750"/>
            <a:ext cx="1772181" cy="148923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135" name="Oval 10"/>
          <p:cNvSpPr>
            <a:spLocks noChangeArrowheads="1"/>
          </p:cNvSpPr>
          <p:nvPr/>
        </p:nvSpPr>
        <p:spPr bwMode="auto">
          <a:xfrm>
            <a:off x="4241536" y="5314132"/>
            <a:ext cx="2289175" cy="219075"/>
          </a:xfrm>
          <a:prstGeom prst="ellipse">
            <a:avLst/>
          </a:prstGeom>
          <a:noFill/>
          <a:ln w="2857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cxnSp>
        <p:nvCxnSpPr>
          <p:cNvPr id="10" name="直接箭头连接符 9"/>
          <p:cNvCxnSpPr>
            <a:cxnSpLocks/>
          </p:cNvCxnSpPr>
          <p:nvPr/>
        </p:nvCxnSpPr>
        <p:spPr>
          <a:xfrm>
            <a:off x="3813045" y="2096706"/>
            <a:ext cx="2847187" cy="205237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233B46-D87C-4877-944B-52250D730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31722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827091" y="3429000"/>
            <a:ext cx="7273925" cy="237648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zh-CN" altLang="en-US"/>
          </a:p>
        </p:txBody>
      </p:sp>
      <p:sp>
        <p:nvSpPr>
          <p:cNvPr id="49155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ROM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初始化文件：</a:t>
            </a:r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dirty="0" err="1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coe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8313" y="981076"/>
            <a:ext cx="8229600" cy="4895851"/>
          </a:xfrm>
        </p:spPr>
        <p:txBody>
          <a:bodyPr/>
          <a:lstStyle/>
          <a:p>
            <a:pPr>
              <a:defRPr/>
            </a:pPr>
            <a:r>
              <a:rPr lang="en-US" altLang="zh-CN" sz="2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ROM.coe</a:t>
            </a:r>
            <a:r>
              <a:rPr lang="zh-CN" altLang="en-US" sz="2800" dirty="0">
                <a:solidFill>
                  <a:schemeClr val="tx1"/>
                </a:solidFill>
              </a:rPr>
              <a:t>格式</a:t>
            </a:r>
            <a:endParaRPr lang="en-US" altLang="zh-CN" sz="2800" dirty="0">
              <a:solidFill>
                <a:schemeClr val="tx1"/>
              </a:solidFill>
            </a:endParaRPr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/>
              <a:t>可以用</a:t>
            </a:r>
            <a:r>
              <a:rPr lang="en-US" altLang="zh-CN" sz="2400" dirty="0"/>
              <a:t>VIVADO</a:t>
            </a:r>
            <a:r>
              <a:rPr lang="zh-CN" altLang="en-US" sz="2400" dirty="0"/>
              <a:t>打开编辑，也可以用普通文本编辑工具</a:t>
            </a:r>
            <a:endParaRPr lang="en-US" altLang="zh-CN" sz="2400" dirty="0"/>
          </a:p>
          <a:p>
            <a:pPr lvl="1">
              <a:spcBef>
                <a:spcPts val="0"/>
              </a:spcBef>
              <a:defRPr/>
            </a:pPr>
            <a:r>
              <a:rPr lang="zh-CN" altLang="en-US" sz="2400" dirty="0"/>
              <a:t>格式如下：</a:t>
            </a:r>
            <a:endParaRPr lang="en-US" altLang="zh-CN" sz="24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第一行：说明是初始化参数向量采用</a:t>
            </a:r>
            <a:r>
              <a:rPr lang="en-US" altLang="zh-CN" sz="2000" dirty="0"/>
              <a:t>16</a:t>
            </a:r>
            <a:r>
              <a:rPr lang="zh-CN" altLang="en-US" sz="2000" dirty="0"/>
              <a:t>进制（也可以</a:t>
            </a:r>
            <a:r>
              <a:rPr lang="en-US" altLang="zh-CN" sz="2000" dirty="0"/>
              <a:t>2</a:t>
            </a:r>
            <a:r>
              <a:rPr lang="zh-CN" altLang="en-US" sz="2000" dirty="0"/>
              <a:t>进制）</a:t>
            </a:r>
            <a:endParaRPr lang="en-US" altLang="zh-CN" sz="20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第二行：初始化向量名</a:t>
            </a:r>
            <a:endParaRPr lang="en-US" altLang="zh-CN" sz="20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第三行开始：初始化向量元素，用逗号“，”分隔，分号结束</a:t>
            </a:r>
            <a:endParaRPr lang="en-US" altLang="zh-CN" sz="2000" dirty="0"/>
          </a:p>
          <a:p>
            <a:pPr lvl="2">
              <a:lnSpc>
                <a:spcPts val="1800"/>
              </a:lnSpc>
              <a:defRPr/>
            </a:pPr>
            <a:r>
              <a:rPr lang="zh-CN" altLang="en-US" sz="2000" dirty="0"/>
              <a:t>文件头、尾部可以用“</a:t>
            </a:r>
            <a:r>
              <a:rPr lang="en-US" altLang="zh-CN" sz="2000" dirty="0"/>
              <a:t>#</a:t>
            </a:r>
            <a:r>
              <a:rPr lang="zh-CN" altLang="en-US" sz="2000" dirty="0"/>
              <a:t>”号加注释，中间不可以</a:t>
            </a:r>
            <a:endParaRPr lang="en-US" altLang="zh-CN" sz="2000" dirty="0"/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2400" dirty="0" err="1"/>
              <a:t>memory_initialization_radix</a:t>
            </a:r>
            <a:r>
              <a:rPr lang="en-US" altLang="zh-CN" sz="2400" dirty="0"/>
              <a:t>=16;</a:t>
            </a:r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2400" dirty="0" err="1"/>
              <a:t>memory_initialization_vector</a:t>
            </a:r>
            <a:r>
              <a:rPr lang="en-US" altLang="zh-CN" sz="2400" dirty="0"/>
              <a:t>=</a:t>
            </a:r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1800" dirty="0"/>
              <a:t>00000000, 11111111, 22222222, 33333333, 44444444, 55555555, 66666666, 77777777, 88888888, 99999999, </a:t>
            </a:r>
            <a:r>
              <a:rPr lang="en-US" altLang="zh-CN" sz="1800" dirty="0" err="1"/>
              <a:t>aaaaaaaa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bbbbbbbb</a:t>
            </a:r>
            <a:r>
              <a:rPr lang="en-US" altLang="zh-CN" sz="1800" dirty="0"/>
              <a:t>, </a:t>
            </a:r>
          </a:p>
          <a:p>
            <a:pPr marL="457189" lvl="1" indent="0">
              <a:spcBef>
                <a:spcPts val="0"/>
              </a:spcBef>
              <a:buNone/>
              <a:defRPr/>
            </a:pPr>
            <a:r>
              <a:rPr lang="en-US" altLang="zh-CN" sz="1800" dirty="0" err="1"/>
              <a:t>cccccccc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dddddddd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eeeeeeee</a:t>
            </a:r>
            <a:r>
              <a:rPr lang="en-US" altLang="zh-CN" sz="1800" dirty="0"/>
              <a:t>, </a:t>
            </a:r>
            <a:r>
              <a:rPr lang="en-US" altLang="zh-CN" sz="1800" dirty="0" err="1"/>
              <a:t>ffffffff</a:t>
            </a:r>
            <a:r>
              <a:rPr lang="en-US" altLang="zh-CN" sz="1800" dirty="0"/>
              <a:t>, </a:t>
            </a:r>
            <a:r>
              <a:rPr lang="en-US" altLang="zh-CN" sz="1800" dirty="0">
                <a:solidFill>
                  <a:srgbClr val="FF0000"/>
                </a:solidFill>
              </a:rPr>
              <a:t>557EF7E0, D7BDFBD9, D7DBFDB9, DFCFFCFB, DFCFBFFF, F7F3DFFF, FFFFDF3D, FFFF9DB9, FFFFBCFB, DFCFFCFB, DFCFBFFF, D7DB9FFF, D7DBFDB9, D7BDFBD9, FFFF07E0, 007E0FFF, 03bdf020, 03def820, 08002300</a:t>
            </a:r>
            <a:r>
              <a:rPr lang="en-US" altLang="zh-CN" sz="1800" dirty="0"/>
              <a:t>;</a:t>
            </a:r>
          </a:p>
          <a:p>
            <a:pPr marL="400041">
              <a:spcBef>
                <a:spcPts val="600"/>
              </a:spcBef>
              <a:defRPr/>
            </a:pP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5940428" y="6002342"/>
            <a:ext cx="2397125" cy="217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红色数据是</a:t>
            </a:r>
            <a:r>
              <a:rPr lang="en-US" altLang="zh-CN" dirty="0"/>
              <a:t>LED</a:t>
            </a:r>
            <a:r>
              <a:rPr lang="zh-CN" altLang="en-US" dirty="0"/>
              <a:t>图形</a:t>
            </a:r>
          </a:p>
        </p:txBody>
      </p:sp>
      <p:sp>
        <p:nvSpPr>
          <p:cNvPr id="6" name="圆角矩形 4">
            <a:extLst>
              <a:ext uri="{FF2B5EF4-FFF2-40B4-BE49-F238E27FC236}">
                <a16:creationId xmlns:a16="http://schemas.microsoft.com/office/drawing/2014/main" id="{7602D9C7-77D3-4E2B-B271-5001D6786BE6}"/>
              </a:ext>
            </a:extLst>
          </p:cNvPr>
          <p:cNvSpPr/>
          <p:nvPr/>
        </p:nvSpPr>
        <p:spPr>
          <a:xfrm>
            <a:off x="5919784" y="3563370"/>
            <a:ext cx="2397125" cy="2174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r>
              <a:rPr lang="zh-CN" altLang="en-US" dirty="0"/>
              <a:t>黑色数据是字符</a:t>
            </a:r>
            <a:r>
              <a:rPr lang="en-US" altLang="zh-CN" dirty="0"/>
              <a:t>0-F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9C2E591-9CC0-4F83-BFB5-EE6725184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99263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38844" y="242714"/>
            <a:ext cx="7869560" cy="792083"/>
          </a:xfrm>
        </p:spPr>
        <p:txBody>
          <a:bodyPr/>
          <a:lstStyle/>
          <a:p>
            <a:r>
              <a:rPr lang="en-US" altLang="zh-CN" dirty="0"/>
              <a:t>RAM_B IP Core-</a:t>
            </a:r>
            <a:r>
              <a:rPr lang="en-US" altLang="zh-CN" dirty="0">
                <a:solidFill>
                  <a:srgbClr val="FF0000"/>
                </a:solidFill>
              </a:rPr>
              <a:t>U3</a:t>
            </a:r>
            <a:endParaRPr lang="zh-CN" altLang="en-US" dirty="0"/>
          </a:p>
        </p:txBody>
      </p:sp>
      <p:sp>
        <p:nvSpPr>
          <p:cNvPr id="11" name="内容占位符 3">
            <a:extLst>
              <a:ext uri="{FF2B5EF4-FFF2-40B4-BE49-F238E27FC236}">
                <a16:creationId xmlns:a16="http://schemas.microsoft.com/office/drawing/2014/main" id="{A17B45B4-90CB-4C6C-A997-F21AAA2649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7176" y="1126619"/>
            <a:ext cx="8540751" cy="4554215"/>
          </a:xfrm>
        </p:spPr>
        <p:txBody>
          <a:bodyPr/>
          <a:lstStyle/>
          <a:p>
            <a:pPr eaLnBrk="1" hangingPunct="1">
              <a:spcBef>
                <a:spcPts val="0"/>
              </a:spcBef>
              <a:defRPr/>
            </a:pPr>
            <a:r>
              <a:rPr lang="zh-CN" altLang="en-US" sz="2400" dirty="0">
                <a:solidFill>
                  <a:srgbClr val="080808"/>
                </a:solidFill>
              </a:rPr>
              <a:t>用</a:t>
            </a:r>
            <a:r>
              <a:rPr lang="en-US" altLang="zh-CN" sz="2400" dirty="0">
                <a:solidFill>
                  <a:srgbClr val="080808"/>
                </a:solidFill>
              </a:rPr>
              <a:t>IP</a:t>
            </a:r>
            <a:r>
              <a:rPr lang="zh-CN" altLang="en-US" sz="2400" dirty="0">
                <a:solidFill>
                  <a:srgbClr val="080808"/>
                </a:solidFill>
              </a:rPr>
              <a:t>核生成器建立</a:t>
            </a:r>
            <a:r>
              <a:rPr lang="en-US" altLang="zh-CN" sz="2400" dirty="0">
                <a:solidFill>
                  <a:srgbClr val="080808"/>
                </a:solidFill>
              </a:rPr>
              <a:t>1024×32bit</a:t>
            </a:r>
            <a:r>
              <a:rPr lang="zh-CN" altLang="en-US" sz="2400" dirty="0">
                <a:solidFill>
                  <a:srgbClr val="080808"/>
                </a:solidFill>
              </a:rPr>
              <a:t>的</a:t>
            </a:r>
            <a:r>
              <a:rPr lang="en-US" altLang="zh-CN" sz="2400" dirty="0">
                <a:solidFill>
                  <a:srgbClr val="080808"/>
                </a:solidFill>
              </a:rPr>
              <a:t>RAM</a:t>
            </a:r>
            <a:r>
              <a:rPr lang="zh-CN" altLang="en-US" sz="2400" dirty="0">
                <a:solidFill>
                  <a:srgbClr val="080808"/>
                </a:solidFill>
              </a:rPr>
              <a:t>核</a:t>
            </a:r>
          </a:p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第一步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VIVADO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集成菜单上从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PROJECT MANAGER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IP Catalog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，将弹出如如下新模块源母板生成向导窗口</a:t>
            </a:r>
            <a:r>
              <a:rPr lang="zh-CN" altLang="en-US" sz="2400" dirty="0">
                <a:solidFill>
                  <a:srgbClr val="080808"/>
                </a:solidFill>
              </a:rPr>
              <a:t>。</a:t>
            </a:r>
            <a:endParaRPr lang="en-US" altLang="zh-CN" sz="2400" b="1" dirty="0">
              <a:latin typeface="Calibri" pitchFamily="34" charset="0"/>
            </a:endParaRPr>
          </a:p>
          <a:p>
            <a:pPr lvl="1">
              <a:spcBef>
                <a:spcPts val="0"/>
              </a:spcBef>
            </a:pP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FBE4EB3-2FA0-44BC-9D01-86163789C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10" y="2844304"/>
            <a:ext cx="2428875" cy="1952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EA7A9E5-F101-4FC4-B33B-C3A5796FC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6404" y="2741424"/>
            <a:ext cx="6667500" cy="2981325"/>
          </a:xfrm>
          <a:prstGeom prst="rect">
            <a:avLst/>
          </a:prstGeom>
        </p:spPr>
      </p:pic>
      <p:sp>
        <p:nvSpPr>
          <p:cNvPr id="6" name="Oval 10">
            <a:extLst>
              <a:ext uri="{FF2B5EF4-FFF2-40B4-BE49-F238E27FC236}">
                <a16:creationId xmlns:a16="http://schemas.microsoft.com/office/drawing/2014/main" id="{9E038D0F-46B3-4694-A22B-3C87FE128E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22096" y="4190171"/>
            <a:ext cx="1871663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AA8AC9-D66C-4FCF-AEFE-279292F87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7443428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06649" y="1124744"/>
            <a:ext cx="8291264" cy="4968552"/>
          </a:xfrm>
        </p:spPr>
        <p:txBody>
          <a:bodyPr/>
          <a:lstStyle/>
          <a:p>
            <a:pPr lvl="1" eaLnBrk="1" hangingPunct="1">
              <a:spcBef>
                <a:spcPts val="0"/>
              </a:spcBef>
              <a:defRPr/>
            </a:pP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〖</a:t>
            </a:r>
            <a:r>
              <a:rPr lang="zh-CN" altLang="en-US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第二步</a:t>
            </a:r>
            <a:r>
              <a:rPr lang="en-US" altLang="zh-CN" sz="2400" b="1" dirty="0">
                <a:solidFill>
                  <a:srgbClr val="000000"/>
                </a:solidFill>
                <a:cs typeface="Times New Roman" panose="02020603050405020304" pitchFamily="18" charset="0"/>
              </a:rPr>
              <a:t>〗</a:t>
            </a:r>
            <a:r>
              <a:rPr lang="zh-CN" altLang="en-US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点击搜索栏，输入</a:t>
            </a:r>
            <a:r>
              <a:rPr lang="en-US" altLang="zh-CN" sz="2400" dirty="0">
                <a:solidFill>
                  <a:srgbClr val="000000"/>
                </a:solidFill>
                <a:cs typeface="Times New Roman" panose="02020603050405020304" pitchFamily="18" charset="0"/>
              </a:rPr>
              <a:t>memory generator</a:t>
            </a:r>
            <a:endParaRPr lang="zh-CN" altLang="en-US" sz="2400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defRPr/>
            </a:pPr>
            <a:r>
              <a:rPr lang="zh-CN" altLang="en-US" sz="2200" dirty="0">
                <a:solidFill>
                  <a:srgbClr val="000000"/>
                </a:solidFill>
                <a:cs typeface="Times New Roman" panose="02020603050405020304" pitchFamily="18" charset="0"/>
              </a:rPr>
              <a:t>选择</a:t>
            </a:r>
            <a:r>
              <a:rPr lang="en-US" altLang="zh-CN" sz="2000" dirty="0"/>
              <a:t>Block Memory Generator (</a:t>
            </a:r>
            <a:r>
              <a:rPr lang="zh-CN" altLang="en-US" sz="2000" dirty="0">
                <a:solidFill>
                  <a:srgbClr val="FF0000"/>
                </a:solidFill>
              </a:rPr>
              <a:t>注意：有时钟</a:t>
            </a:r>
            <a:r>
              <a:rPr lang="zh-CN" altLang="en-US" sz="2000" dirty="0"/>
              <a:t>）</a:t>
            </a:r>
            <a:endParaRPr lang="en-US" altLang="zh-CN" sz="2000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0EC4E6F-33E7-4598-9823-E623D81A69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67" y="1844968"/>
            <a:ext cx="8997927" cy="3888288"/>
          </a:xfrm>
          <a:prstGeom prst="rect">
            <a:avLst/>
          </a:prstGeom>
        </p:spPr>
      </p:pic>
      <p:sp>
        <p:nvSpPr>
          <p:cNvPr id="8" name="Oval 10">
            <a:extLst>
              <a:ext uri="{FF2B5EF4-FFF2-40B4-BE49-F238E27FC236}">
                <a16:creationId xmlns:a16="http://schemas.microsoft.com/office/drawing/2014/main" id="{94783F40-ACCA-4B79-A69C-9F652ADCC3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3429000"/>
            <a:ext cx="1440160" cy="504825"/>
          </a:xfrm>
          <a:prstGeom prst="ellipse">
            <a:avLst/>
          </a:prstGeom>
          <a:noFill/>
          <a:ln w="19050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61BFE84-3979-44B9-93C9-D4841D9C7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753298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9719A43-F740-49CB-98FB-19EBEBADBE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12" y="1484784"/>
            <a:ext cx="7380312" cy="501648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4968552"/>
          </a:xfrm>
        </p:spPr>
        <p:txBody>
          <a:bodyPr/>
          <a:lstStyle/>
          <a:p>
            <a:pPr lvl="1"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</a:p>
        </p:txBody>
      </p:sp>
      <p:sp>
        <p:nvSpPr>
          <p:cNvPr id="5" name="AutoShape 14"/>
          <p:cNvSpPr>
            <a:spLocks noChangeArrowheads="1"/>
          </p:cNvSpPr>
          <p:nvPr/>
        </p:nvSpPr>
        <p:spPr bwMode="auto">
          <a:xfrm>
            <a:off x="7235827" y="4155657"/>
            <a:ext cx="1874839" cy="720725"/>
          </a:xfrm>
          <a:prstGeom prst="wedgeRoundRectCallout">
            <a:avLst>
              <a:gd name="adj1" fmla="val -201493"/>
              <a:gd name="adj2" fmla="val -12785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下拉选择：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algn="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单端口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RAM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BE57E9-95BD-4007-9BC2-CA7390FE81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6813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5CC799C-C093-4BA8-A9DE-8CE8C5C28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56" y="1579000"/>
            <a:ext cx="6233093" cy="518239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384DEA-AA68-4B28-AA0C-74AED9453A7F}"/>
              </a:ext>
            </a:extLst>
          </p:cNvPr>
          <p:cNvSpPr txBox="1"/>
          <p:nvPr/>
        </p:nvSpPr>
        <p:spPr>
          <a:xfrm>
            <a:off x="1677656" y="443481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指定工程所放路径与工程名字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084662EE-1F52-46F2-A73A-DC7265D66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224" y="1675606"/>
            <a:ext cx="1907704" cy="422276"/>
          </a:xfrm>
          <a:prstGeom prst="wedgeRoundRectCallout">
            <a:avLst>
              <a:gd name="adj1" fmla="val -284219"/>
              <a:gd name="adj2" fmla="val 2246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868E1564-1BAB-45CD-8AB4-15C43E191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839760"/>
            <a:ext cx="1907704" cy="422276"/>
          </a:xfrm>
          <a:prstGeom prst="wedgeRoundRectCallout">
            <a:avLst>
              <a:gd name="adj1" fmla="val -229826"/>
              <a:gd name="adj2" fmla="val 1531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工程存放位置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7654D424-249E-48F5-9914-7460A844D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3810124"/>
            <a:ext cx="1907704" cy="626988"/>
          </a:xfrm>
          <a:prstGeom prst="wedgeRoundRectCallout">
            <a:avLst>
              <a:gd name="adj1" fmla="val -296916"/>
              <a:gd name="adj2" fmla="val -9544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是否建立与工程名称同名的子目录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F3CF9EB-0750-426A-BC8D-486DD606A5C5}"/>
              </a:ext>
            </a:extLst>
          </p:cNvPr>
          <p:cNvSpPr txBox="1">
            <a:spLocks/>
          </p:cNvSpPr>
          <p:nvPr/>
        </p:nvSpPr>
        <p:spPr bwMode="auto">
          <a:xfrm>
            <a:off x="58856" y="203079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2237B21F-D988-44A6-A2A2-12B5FA441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6" y="1067403"/>
            <a:ext cx="8786074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创建名为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的工程到对应的文件目录，之后单击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endParaRPr lang="zh-CN" altLang="en-US" sz="2000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0478087-75B4-41FB-B029-A5919C62EC8F}"/>
              </a:ext>
            </a:extLst>
          </p:cNvPr>
          <p:cNvSpPr/>
          <p:nvPr/>
        </p:nvSpPr>
        <p:spPr>
          <a:xfrm>
            <a:off x="3707904" y="6460120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B05555-6984-42BA-8FB1-6B969F19E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7619991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42529ED-2AD4-4276-A28B-78DB1FC5E3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1" y="1290872"/>
            <a:ext cx="7740352" cy="575318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070992"/>
            <a:ext cx="8229600" cy="4968552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第三步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核参数设置</a:t>
            </a:r>
          </a:p>
          <a:p>
            <a:pPr marL="914377" lvl="2" indent="0">
              <a:spcBef>
                <a:spcPts val="0"/>
              </a:spcBef>
              <a:buNone/>
              <a:defRPr/>
            </a:pPr>
            <a:r>
              <a:rPr lang="en-US" altLang="zh-CN" sz="2000" dirty="0"/>
              <a:t>	</a:t>
            </a:r>
            <a:endParaRPr lang="zh-CN" altLang="en-US" dirty="0"/>
          </a:p>
        </p:txBody>
      </p:sp>
      <p:sp>
        <p:nvSpPr>
          <p:cNvPr id="5" name="AutoShape 15"/>
          <p:cNvSpPr>
            <a:spLocks noChangeArrowheads="1"/>
          </p:cNvSpPr>
          <p:nvPr/>
        </p:nvSpPr>
        <p:spPr bwMode="auto">
          <a:xfrm>
            <a:off x="7916863" y="5084764"/>
            <a:ext cx="696912" cy="412751"/>
          </a:xfrm>
          <a:prstGeom prst="wedgeRoundRectCallout">
            <a:avLst>
              <a:gd name="adj1" fmla="val -246679"/>
              <a:gd name="adj2" fmla="val 366068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>
                <a:solidFill>
                  <a:srgbClr val="080808"/>
                </a:solidFill>
                <a:latin typeface="Arial" panose="020B0604020202020204" pitchFamily="34" charset="0"/>
              </a:rPr>
              <a:t>点击</a:t>
            </a:r>
          </a:p>
        </p:txBody>
      </p:sp>
      <p:sp>
        <p:nvSpPr>
          <p:cNvPr id="6" name="Oval 10"/>
          <p:cNvSpPr>
            <a:spLocks noChangeArrowheads="1"/>
          </p:cNvSpPr>
          <p:nvPr/>
        </p:nvSpPr>
        <p:spPr bwMode="auto">
          <a:xfrm>
            <a:off x="3131841" y="3141341"/>
            <a:ext cx="1584176" cy="647700"/>
          </a:xfrm>
          <a:prstGeom prst="ellipse">
            <a:avLst/>
          </a:prstGeom>
          <a:noFill/>
          <a:ln w="9525">
            <a:solidFill>
              <a:srgbClr val="F30303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600">
              <a:latin typeface="Arial" panose="020B0604020202020204" pitchFamily="34" charset="0"/>
            </a:endParaRPr>
          </a:p>
        </p:txBody>
      </p:sp>
      <p:sp>
        <p:nvSpPr>
          <p:cNvPr id="7" name="AutoShape 14"/>
          <p:cNvSpPr>
            <a:spLocks noChangeArrowheads="1"/>
          </p:cNvSpPr>
          <p:nvPr/>
        </p:nvSpPr>
        <p:spPr bwMode="auto">
          <a:xfrm>
            <a:off x="7210235" y="2296791"/>
            <a:ext cx="1907704" cy="844551"/>
          </a:xfrm>
          <a:prstGeom prst="wedgeRoundRectCallout">
            <a:avLst>
              <a:gd name="adj1" fmla="val -174972"/>
              <a:gd name="adj2" fmla="val 679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填入：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Width  32</a:t>
            </a:r>
          </a:p>
          <a:p>
            <a:pPr eaLnBrk="1" hangingPunct="1">
              <a:spcBef>
                <a:spcPct val="0"/>
              </a:spcBef>
              <a:buFont typeface="Wingdings" panose="05000000000000000000" pitchFamily="2" charset="2"/>
              <a:buNone/>
            </a:pP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Write Depth</a:t>
            </a: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1024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5"/>
          <p:cNvSpPr>
            <a:spLocks noChangeArrowheads="1"/>
          </p:cNvSpPr>
          <p:nvPr/>
        </p:nvSpPr>
        <p:spPr bwMode="auto">
          <a:xfrm>
            <a:off x="7308305" y="4167463"/>
            <a:ext cx="1828872" cy="657225"/>
          </a:xfrm>
          <a:prstGeom prst="wedgeRoundRectCallout">
            <a:avLst>
              <a:gd name="adj1" fmla="val -107399"/>
              <a:gd name="adj2" fmla="val 33108"/>
              <a:gd name="adj3" fmla="val 16667"/>
            </a:avLst>
          </a:prstGeom>
          <a:noFill/>
          <a:ln w="9525">
            <a:solidFill>
              <a:srgbClr val="F30303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选择：</a:t>
            </a:r>
            <a:endParaRPr lang="en-US" altLang="zh-CN" sz="1600" dirty="0">
              <a:solidFill>
                <a:srgbClr val="080808"/>
              </a:solidFill>
              <a:latin typeface="Arial" panose="020B0604020202020204" pitchFamily="34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Always Enabled</a:t>
            </a:r>
            <a:endParaRPr lang="zh-CN" altLang="en-US" sz="1600" dirty="0">
              <a:solidFill>
                <a:srgbClr val="080808"/>
              </a:solidFill>
              <a:latin typeface="Arial" panose="020B0604020202020204" pitchFamily="34" charset="0"/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C1EA08E-181C-4F2E-B22B-631E863BE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529651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6986D3F-78C5-4BEB-9BCB-3477103B6F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5638"/>
          <a:stretch/>
        </p:blipFill>
        <p:spPr>
          <a:xfrm>
            <a:off x="5508107" y="1149002"/>
            <a:ext cx="3765104" cy="3202711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68192" y="2544763"/>
            <a:ext cx="5039915" cy="2108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lnSpc>
                <a:spcPts val="1400"/>
              </a:lnSpc>
              <a:defRPr/>
            </a:pP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268760"/>
            <a:ext cx="8229600" cy="4968552"/>
          </a:xfrm>
        </p:spPr>
        <p:txBody>
          <a:bodyPr/>
          <a:lstStyle/>
          <a:p>
            <a:pPr lvl="1">
              <a:spcBef>
                <a:spcPts val="0"/>
              </a:spcBef>
              <a:defRPr/>
            </a:pPr>
            <a:r>
              <a:rPr lang="en-US" altLang="zh-CN" sz="2000" b="1" dirty="0"/>
              <a:t>〖</a:t>
            </a:r>
            <a:r>
              <a:rPr lang="zh-CN" altLang="en-US" sz="2000" b="1" dirty="0"/>
              <a:t>第四步</a:t>
            </a:r>
            <a:r>
              <a:rPr lang="en-US" altLang="zh-CN" sz="2000" b="1" dirty="0"/>
              <a:t>〗</a:t>
            </a:r>
            <a:r>
              <a:rPr lang="zh-CN" altLang="en-US" sz="2000" dirty="0"/>
              <a:t>生成后调用</a:t>
            </a:r>
            <a:endParaRPr lang="en-US" altLang="zh-CN" sz="2000" dirty="0"/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核生成后在设计窗口出现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RAM_B.xci</a:t>
            </a: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模块</a:t>
            </a:r>
            <a:endParaRPr lang="en-US" altLang="zh-CN" sz="2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eaLnBrk="1" hangingPunct="1">
              <a:spcBef>
                <a:spcPts val="0"/>
              </a:spcBef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点击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</a:t>
            </a:r>
            <a:r>
              <a:rPr lang="en-US" altLang="zh-CN" sz="2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Souce</a:t>
            </a:r>
            <a: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Instantiation Template</a:t>
            </a:r>
            <a:br>
              <a:rPr lang="en-US" altLang="zh-CN" sz="2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查看核调用结构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RAM.veo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cs typeface="Times New Roman" panose="02020603050405020304" pitchFamily="18" charset="0"/>
              </a:rPr>
              <a:t>	</a:t>
            </a:r>
          </a:p>
          <a:p>
            <a:pPr marL="914377" lvl="2" indent="0"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		</a:t>
            </a:r>
          </a:p>
          <a:p>
            <a:pPr marL="114297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RAM </a:t>
            </a:r>
            <a:r>
              <a:rPr lang="en-US" altLang="zh-CN" sz="2000" dirty="0">
                <a:solidFill>
                  <a:srgbClr val="FF0000"/>
                </a:solidFill>
                <a:cs typeface="Times New Roman" panose="02020603050405020304" pitchFamily="18" charset="0"/>
              </a:rPr>
              <a:t>U3</a:t>
            </a:r>
            <a:r>
              <a:rPr lang="en-US" altLang="zh-CN" sz="2000" dirty="0">
                <a:solidFill>
                  <a:schemeClr val="tx1"/>
                </a:solidFill>
                <a:cs typeface="Times New Roman" panose="02020603050405020304" pitchFamily="18" charset="0"/>
              </a:rPr>
              <a:t> (</a:t>
            </a: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clka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clk_m</a:t>
            </a:r>
            <a:r>
              <a:rPr lang="en-US" altLang="zh-CN" sz="2000" dirty="0">
                <a:cs typeface="Times New Roman" panose="02020603050405020304" pitchFamily="18" charset="0"/>
              </a:rPr>
              <a:t>), 	  // input </a:t>
            </a:r>
            <a:r>
              <a:rPr lang="en-US" altLang="zh-CN" sz="2000" dirty="0" err="1">
                <a:cs typeface="Times New Roman" panose="02020603050405020304" pitchFamily="18" charset="0"/>
              </a:rPr>
              <a:t>clka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wea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data_ram_we</a:t>
            </a:r>
            <a:r>
              <a:rPr lang="en-US" altLang="zh-CN" sz="2000" dirty="0">
                <a:cs typeface="Times New Roman" panose="02020603050405020304" pitchFamily="18" charset="0"/>
              </a:rPr>
              <a:t>),  // input [0 : 0] </a:t>
            </a:r>
            <a:r>
              <a:rPr lang="en-US" altLang="zh-CN" sz="2000" dirty="0" err="1">
                <a:cs typeface="Times New Roman" panose="02020603050405020304" pitchFamily="18" charset="0"/>
              </a:rPr>
              <a:t>wea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addra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ram_addr</a:t>
            </a:r>
            <a:r>
              <a:rPr lang="en-US" altLang="zh-CN" sz="2000" dirty="0">
                <a:cs typeface="Times New Roman" panose="02020603050405020304" pitchFamily="18" charset="0"/>
              </a:rPr>
              <a:t>),      // input [9 : 0] </a:t>
            </a:r>
            <a:r>
              <a:rPr lang="en-US" altLang="zh-CN" sz="2000" dirty="0" err="1">
                <a:cs typeface="Times New Roman" panose="02020603050405020304" pitchFamily="18" charset="0"/>
              </a:rPr>
              <a:t>addra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dina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ram_data_in</a:t>
            </a:r>
            <a:r>
              <a:rPr lang="en-US" altLang="zh-CN" sz="2000" dirty="0">
                <a:cs typeface="Times New Roman" panose="02020603050405020304" pitchFamily="18" charset="0"/>
              </a:rPr>
              <a:t>),   // input [31:0] </a:t>
            </a:r>
            <a:r>
              <a:rPr lang="en-US" altLang="zh-CN" sz="2000" dirty="0" err="1">
                <a:cs typeface="Times New Roman" panose="02020603050405020304" pitchFamily="18" charset="0"/>
              </a:rPr>
              <a:t>dina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.</a:t>
            </a:r>
            <a:r>
              <a:rPr lang="en-US" altLang="zh-CN" sz="2000" dirty="0" err="1">
                <a:cs typeface="Times New Roman" panose="02020603050405020304" pitchFamily="18" charset="0"/>
              </a:rPr>
              <a:t>douta</a:t>
            </a:r>
            <a:r>
              <a:rPr lang="en-US" altLang="zh-CN" sz="2000" dirty="0">
                <a:cs typeface="Times New Roman" panose="02020603050405020304" pitchFamily="18" charset="0"/>
              </a:rPr>
              <a:t>(</a:t>
            </a:r>
            <a:r>
              <a:rPr lang="en-US" altLang="zh-CN" sz="2000" dirty="0" err="1"/>
              <a:t>ram_data_out</a:t>
            </a:r>
            <a:r>
              <a:rPr lang="en-US" altLang="zh-CN" sz="2000" dirty="0">
                <a:cs typeface="Times New Roman" panose="02020603050405020304" pitchFamily="18" charset="0"/>
              </a:rPr>
              <a:t>)// output [31:0] </a:t>
            </a:r>
            <a:r>
              <a:rPr lang="en-US" altLang="zh-CN" sz="2000" dirty="0" err="1">
                <a:cs typeface="Times New Roman" panose="02020603050405020304" pitchFamily="18" charset="0"/>
              </a:rPr>
              <a:t>douta</a:t>
            </a:r>
            <a:endParaRPr lang="en-US" altLang="zh-CN" sz="2000" dirty="0">
              <a:cs typeface="Times New Roman" panose="02020603050405020304" pitchFamily="18" charset="0"/>
            </a:endParaRPr>
          </a:p>
          <a:p>
            <a:pPr marL="514338" lvl="1" indent="0">
              <a:lnSpc>
                <a:spcPts val="2000"/>
              </a:lnSpc>
              <a:spcBef>
                <a:spcPts val="0"/>
              </a:spcBef>
              <a:buNone/>
              <a:defRPr/>
            </a:pPr>
            <a:r>
              <a:rPr lang="en-US" altLang="zh-CN" sz="2000" dirty="0">
                <a:cs typeface="Times New Roman" panose="02020603050405020304" pitchFamily="18" charset="0"/>
              </a:rPr>
              <a:t>   );</a:t>
            </a:r>
          </a:p>
          <a:p>
            <a:pPr marL="914377" lvl="2" indent="0">
              <a:lnSpc>
                <a:spcPts val="2000"/>
              </a:lnSpc>
              <a:spcBef>
                <a:spcPts val="0"/>
              </a:spcBef>
              <a:buNone/>
              <a:defRPr/>
            </a:pPr>
            <a:endParaRPr lang="en-US" altLang="zh-CN" sz="1000" dirty="0"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defRPr/>
            </a:pP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此</a:t>
            </a:r>
            <a:r>
              <a:rPr lang="en-US" altLang="zh-CN" sz="2400" dirty="0">
                <a:solidFill>
                  <a:schemeClr val="tx1"/>
                </a:solidFill>
                <a:cs typeface="Times New Roman" panose="02020603050405020304" pitchFamily="18" charset="0"/>
              </a:rPr>
              <a:t>RAM</a:t>
            </a:r>
            <a:r>
              <a:rPr lang="zh-CN" alt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核在顶层模块中调用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cxnSpLocks/>
          </p:cNvCxnSpPr>
          <p:nvPr/>
        </p:nvCxnSpPr>
        <p:spPr>
          <a:xfrm>
            <a:off x="3379789" y="2286000"/>
            <a:ext cx="3136427" cy="88742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>
            <a:extLst>
              <a:ext uri="{FF2B5EF4-FFF2-40B4-BE49-F238E27FC236}">
                <a16:creationId xmlns:a16="http://schemas.microsoft.com/office/drawing/2014/main" id="{0FBEFD18-8A80-46CF-B71C-013BA4D04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483"/>
          <a:stretch/>
        </p:blipFill>
        <p:spPr>
          <a:xfrm>
            <a:off x="5527759" y="3642896"/>
            <a:ext cx="3765104" cy="2705408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7CC5E7D-21A7-4AA7-A94F-1B9F34EE2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2345842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23528" y="1196977"/>
            <a:ext cx="8498214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rgbClr val="FF0000"/>
                </a:solidFill>
              </a:rPr>
              <a:t>4. Block Design</a:t>
            </a:r>
            <a:r>
              <a:rPr lang="zh-CN" altLang="en-US" dirty="0">
                <a:solidFill>
                  <a:srgbClr val="FF0000"/>
                </a:solidFill>
              </a:rPr>
              <a:t>的设计学习、实验平台构建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：了解实验板的资源情况，熟悉</a:t>
            </a:r>
            <a:r>
              <a:rPr lang="en-US" altLang="zh-CN" sz="2400" dirty="0"/>
              <a:t>Block Design</a:t>
            </a:r>
            <a:r>
              <a:rPr lang="zh-CN" altLang="en-US" sz="2400" dirty="0"/>
              <a:t>的设计流程，完成实验平台</a:t>
            </a:r>
            <a:r>
              <a:rPr lang="en-US" altLang="zh-CN" sz="2400" dirty="0" err="1"/>
              <a:t>muxctrl</a:t>
            </a:r>
            <a:r>
              <a:rPr lang="zh-CN" altLang="en-US" sz="2400" dirty="0"/>
              <a:t>的构建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：采用</a:t>
            </a:r>
            <a:r>
              <a:rPr lang="en-US" altLang="zh-CN" sz="2400" dirty="0"/>
              <a:t>Block Design</a:t>
            </a:r>
            <a:r>
              <a:rPr lang="zh-CN" altLang="en-US" sz="2400" dirty="0"/>
              <a:t>的设计方法，完成多选器控制</a:t>
            </a:r>
            <a:r>
              <a:rPr lang="en-US" altLang="zh-CN" sz="2400" dirty="0"/>
              <a:t>LED</a:t>
            </a:r>
            <a:r>
              <a:rPr lang="zh-CN" altLang="en-US" sz="2400" dirty="0"/>
              <a:t>的设计并利用</a:t>
            </a:r>
            <a:r>
              <a:rPr lang="en-US" altLang="zh-CN" sz="2400" dirty="0"/>
              <a:t>SWORD</a:t>
            </a:r>
            <a:r>
              <a:rPr lang="zh-CN" altLang="en-US" sz="2400" dirty="0"/>
              <a:t>实验板进行硬件验证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4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142</a:t>
            </a:fld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6A3A341-2A8F-41F5-8492-0B4CE22281A6}"/>
              </a:ext>
            </a:extLst>
          </p:cNvPr>
          <p:cNvSpPr txBox="1"/>
          <p:nvPr/>
        </p:nvSpPr>
        <p:spPr>
          <a:xfrm>
            <a:off x="5572125" y="4157464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OExp01-muxctrl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9665732"/>
      </p:ext>
    </p:extLst>
  </p:cSld>
  <p:clrMapOvr>
    <a:masterClrMapping/>
  </p:clrMapOvr>
  <p:transition spd="slow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82548" y="2996952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</a:t>
            </a:r>
            <a:r>
              <a:rPr lang="zh-CN" altLang="en-US" sz="4800" dirty="0"/>
              <a:t>板资源介绍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FADBEA-5A5E-47D3-A44F-DA5D0B7E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0071297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4BF64C9F-C140-4E6E-96BA-EE0486BA2673}"/>
              </a:ext>
            </a:extLst>
          </p:cNvPr>
          <p:cNvSpPr txBox="1"/>
          <p:nvPr/>
        </p:nvSpPr>
        <p:spPr>
          <a:xfrm>
            <a:off x="230833" y="1268760"/>
            <a:ext cx="51138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SWORD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是一款面向系统能力的计算机系统课程贯通教学实验平台。 结合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Xilinx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Kintex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™-7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系列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FPGA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丰富的逻辑资源、板载层次完整的存储结构（包括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SRAM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DRAM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Flash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以及丰富多样的接口（包括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GPIO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UART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 音频、视频、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USB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SATA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、网络、光纤、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Pmod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™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4592094-C6FC-4BE5-823A-4A207216C5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3270644"/>
            <a:ext cx="3881239" cy="231532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7FADBEA-5A5E-47D3-A44F-DA5D0B7E3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324038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4097" name="图片 2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049" y="764705"/>
            <a:ext cx="8424936" cy="6056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椭圆 23"/>
          <p:cNvSpPr/>
          <p:nvPr/>
        </p:nvSpPr>
        <p:spPr>
          <a:xfrm>
            <a:off x="7909006" y="1988841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4100" name="组合 4099"/>
          <p:cNvGrpSpPr/>
          <p:nvPr/>
        </p:nvGrpSpPr>
        <p:grpSpPr>
          <a:xfrm>
            <a:off x="6420923" y="4112928"/>
            <a:ext cx="336551" cy="334645"/>
            <a:chOff x="6420922" y="4112925"/>
            <a:chExt cx="336550" cy="334645"/>
          </a:xfrm>
        </p:grpSpPr>
        <p:sp>
          <p:nvSpPr>
            <p:cNvPr id="61" name="椭圆 60"/>
            <p:cNvSpPr/>
            <p:nvPr/>
          </p:nvSpPr>
          <p:spPr>
            <a:xfrm>
              <a:off x="6420922" y="4112925"/>
              <a:ext cx="334010" cy="334010"/>
            </a:xfrm>
            <a:prstGeom prst="ellipse">
              <a:avLst/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r>
                <a:rPr lang="en-US" sz="22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 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62" name="文本框 80"/>
            <p:cNvSpPr txBox="1"/>
            <p:nvPr/>
          </p:nvSpPr>
          <p:spPr>
            <a:xfrm>
              <a:off x="6422827" y="4112925"/>
              <a:ext cx="334645" cy="334645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000" b="1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15</a:t>
              </a:r>
              <a:r>
                <a:rPr lang="en-US" sz="800">
                  <a:solidFill>
                    <a:schemeClr val="bg1"/>
                  </a:solidFill>
                  <a:latin typeface="Arial" panose="020B0604020202020204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RB450G</a:t>
              </a:r>
              <a:endParaRPr lang="zh-CN" altLang="en-US" sz="110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sp>
        <p:nvSpPr>
          <p:cNvPr id="4099" name="圆角矩形 4098"/>
          <p:cNvSpPr/>
          <p:nvPr/>
        </p:nvSpPr>
        <p:spPr>
          <a:xfrm>
            <a:off x="7655998" y="1052739"/>
            <a:ext cx="668020" cy="18038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0" name="椭圆 79"/>
          <p:cNvSpPr/>
          <p:nvPr/>
        </p:nvSpPr>
        <p:spPr>
          <a:xfrm>
            <a:off x="4641192" y="3978652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4139952" y="3585090"/>
            <a:ext cx="1336488" cy="122689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1326318" y="5205548"/>
            <a:ext cx="5765963" cy="150794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5724129" y="3624188"/>
            <a:ext cx="465788" cy="106070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5" name="椭圆 84"/>
          <p:cNvSpPr/>
          <p:nvPr/>
        </p:nvSpPr>
        <p:spPr>
          <a:xfrm>
            <a:off x="5788462" y="3959086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3398958" y="4009970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5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7" name="圆角矩形 86"/>
          <p:cNvSpPr/>
          <p:nvPr/>
        </p:nvSpPr>
        <p:spPr>
          <a:xfrm>
            <a:off x="3300721" y="3789040"/>
            <a:ext cx="497019" cy="7920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641192" y="3094990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6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4039872" y="2948088"/>
            <a:ext cx="1506459" cy="5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1691680" y="1052736"/>
            <a:ext cx="1224136" cy="5529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1" name="椭圆 90"/>
          <p:cNvSpPr/>
          <p:nvPr/>
        </p:nvSpPr>
        <p:spPr>
          <a:xfrm>
            <a:off x="2076253" y="1167076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7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3107904" y="1307769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8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3" name="圆角矩形 92"/>
          <p:cNvSpPr/>
          <p:nvPr/>
        </p:nvSpPr>
        <p:spPr>
          <a:xfrm>
            <a:off x="3706411" y="1130874"/>
            <a:ext cx="1849764" cy="479667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4" name="椭圆 93"/>
          <p:cNvSpPr/>
          <p:nvPr/>
        </p:nvSpPr>
        <p:spPr>
          <a:xfrm>
            <a:off x="4474186" y="1188870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9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5" name="椭圆 94"/>
          <p:cNvSpPr/>
          <p:nvPr/>
        </p:nvSpPr>
        <p:spPr>
          <a:xfrm>
            <a:off x="5915268" y="1307769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10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椭圆 95"/>
          <p:cNvSpPr/>
          <p:nvPr/>
        </p:nvSpPr>
        <p:spPr>
          <a:xfrm>
            <a:off x="6898850" y="1307769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11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7" name="椭圆 96"/>
          <p:cNvSpPr/>
          <p:nvPr/>
        </p:nvSpPr>
        <p:spPr>
          <a:xfrm>
            <a:off x="8028385" y="2996953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8" name="椭圆 97"/>
          <p:cNvSpPr/>
          <p:nvPr/>
        </p:nvSpPr>
        <p:spPr>
          <a:xfrm>
            <a:off x="8028385" y="4823182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12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7663173" y="5517235"/>
            <a:ext cx="660845" cy="66606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0" name="椭圆 99"/>
          <p:cNvSpPr/>
          <p:nvPr/>
        </p:nvSpPr>
        <p:spPr>
          <a:xfrm>
            <a:off x="7802293" y="5661249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13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416760" y="2276874"/>
            <a:ext cx="497019" cy="34435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2" name="椭圆 101"/>
          <p:cNvSpPr/>
          <p:nvPr/>
        </p:nvSpPr>
        <p:spPr>
          <a:xfrm>
            <a:off x="509930" y="3689381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14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6831675" y="3528732"/>
            <a:ext cx="1907856" cy="105239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4" name="椭圆 103"/>
          <p:cNvSpPr/>
          <p:nvPr/>
        </p:nvSpPr>
        <p:spPr>
          <a:xfrm>
            <a:off x="7635288" y="3924000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526340" y="5896114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6" name="椭圆 105"/>
          <p:cNvSpPr/>
          <p:nvPr/>
        </p:nvSpPr>
        <p:spPr>
          <a:xfrm>
            <a:off x="575377" y="1690834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7" name="椭圆 106"/>
          <p:cNvSpPr/>
          <p:nvPr/>
        </p:nvSpPr>
        <p:spPr>
          <a:xfrm>
            <a:off x="1070370" y="1167076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17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08" name="圆角矩形 107"/>
          <p:cNvSpPr/>
          <p:nvPr/>
        </p:nvSpPr>
        <p:spPr>
          <a:xfrm>
            <a:off x="5724131" y="3140968"/>
            <a:ext cx="525149" cy="44412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9" name="椭圆 108"/>
          <p:cNvSpPr/>
          <p:nvPr/>
        </p:nvSpPr>
        <p:spPr>
          <a:xfrm>
            <a:off x="5822166" y="3191292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18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0" name="椭圆 109"/>
          <p:cNvSpPr/>
          <p:nvPr/>
        </p:nvSpPr>
        <p:spPr>
          <a:xfrm>
            <a:off x="6889570" y="4820142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19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sp>
        <p:nvSpPr>
          <p:cNvPr id="112" name="矩形 111"/>
          <p:cNvSpPr/>
          <p:nvPr/>
        </p:nvSpPr>
        <p:spPr>
          <a:xfrm>
            <a:off x="1283931" y="5313529"/>
            <a:ext cx="4364376" cy="677108"/>
          </a:xfrm>
          <a:prstGeom prst="rect">
            <a:avLst/>
          </a:prstGeom>
          <a:effectLst>
            <a:softEdge rad="127000"/>
          </a:effectLst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3800" b="1" dirty="0">
                <a:ln w="18000">
                  <a:solidFill>
                    <a:srgbClr val="3366FF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4</a:t>
            </a:r>
            <a:r>
              <a:rPr kumimoji="1" lang="zh-CN" altLang="en-US" sz="3800" b="1" dirty="0">
                <a:ln w="18000">
                  <a:solidFill>
                    <a:srgbClr val="3366FF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个简单外设：</a:t>
            </a:r>
            <a:r>
              <a:rPr kumimoji="1" lang="en-US" altLang="zh-CN" sz="3800" b="1" dirty="0">
                <a:ln w="18000">
                  <a:solidFill>
                    <a:srgbClr val="3366FF">
                      <a:satMod val="140000"/>
                    </a:srgbClr>
                  </a:solidFill>
                  <a:prstDash val="solid"/>
                  <a:miter lim="800000"/>
                </a:ln>
                <a:solidFill>
                  <a:srgbClr val="FFFFFF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黑体" pitchFamily="49" charset="-122"/>
                <a:ea typeface="黑体" pitchFamily="49" charset="-122"/>
              </a:rPr>
              <a:t>GPIO</a:t>
            </a:r>
            <a:endParaRPr kumimoji="1" lang="zh-CN" altLang="en-US" sz="3800" b="1" dirty="0">
              <a:ln w="18000">
                <a:solidFill>
                  <a:srgbClr val="3366FF">
                    <a:satMod val="140000"/>
                  </a:srgbClr>
                </a:solidFill>
                <a:prstDash val="solid"/>
                <a:miter lim="800000"/>
              </a:ln>
              <a:solidFill>
                <a:srgbClr val="FFFFFF"/>
              </a:solidFill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3" name="圆角矩形 112"/>
          <p:cNvSpPr/>
          <p:nvPr/>
        </p:nvSpPr>
        <p:spPr>
          <a:xfrm>
            <a:off x="987981" y="2856592"/>
            <a:ext cx="2065051" cy="19635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bg1"/>
                </a:solidFill>
              </a:rPr>
              <a:t>Arduino</a:t>
            </a:r>
            <a:endParaRPr lang="zh-CN" alt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4209300" y="5316038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200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4" name="椭圆 113"/>
          <p:cNvSpPr/>
          <p:nvPr/>
        </p:nvSpPr>
        <p:spPr>
          <a:xfrm>
            <a:off x="1774997" y="3334004"/>
            <a:ext cx="334011" cy="3340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1600" b="1" dirty="0">
                <a:solidFill>
                  <a:schemeClr val="bg1"/>
                </a:solidFill>
                <a:latin typeface="Arial" panose="020B0604020202020204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20</a:t>
            </a:r>
            <a:endParaRPr lang="zh-CN" altLang="en-US" sz="1600" b="1" dirty="0">
              <a:solidFill>
                <a:schemeClr val="bg1"/>
              </a:solidFill>
              <a:latin typeface="Arial" panose="020B0604020202020204" pitchFamily="34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FD1E62-E837-4449-95AB-84ACCC6D7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00654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2" y="116632"/>
            <a:ext cx="7437512" cy="95436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dirty="0"/>
              <a:t>平台板级资源说明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467546" y="1052736"/>
          <a:ext cx="7920881" cy="34747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238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385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213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3855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900" dirty="0">
                          <a:effectLst/>
                        </a:rPr>
                        <a:t>编号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900">
                          <a:effectLst/>
                        </a:rPr>
                        <a:t>功能区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900">
                          <a:effectLst/>
                        </a:rPr>
                        <a:t>编号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1900">
                          <a:effectLst/>
                        </a:rPr>
                        <a:t>功能区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XC7K160T-1FFG676C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10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10M/100M/1000M</a:t>
                      </a:r>
                      <a:r>
                        <a:rPr lang="zh-CN" sz="1900">
                          <a:effectLst/>
                        </a:rPr>
                        <a:t>以太网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900" dirty="0">
                          <a:effectLst/>
                        </a:rPr>
                        <a:t>电源输入及开关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11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12</a:t>
                      </a:r>
                      <a:r>
                        <a:rPr lang="zh-CN" sz="1900">
                          <a:effectLst/>
                        </a:rPr>
                        <a:t>位色</a:t>
                      </a:r>
                      <a:r>
                        <a:rPr lang="en-US" sz="1900">
                          <a:effectLst/>
                        </a:rPr>
                        <a:t>VGA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3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GPIO</a:t>
                      </a:r>
                      <a:r>
                        <a:rPr lang="zh-CN" sz="1900" dirty="0">
                          <a:effectLst/>
                        </a:rPr>
                        <a:t>（包括按键、拨码开关、</a:t>
                      </a:r>
                      <a:r>
                        <a:rPr lang="en-US" sz="1900" dirty="0">
                          <a:effectLst/>
                        </a:rPr>
                        <a:t>LED</a:t>
                      </a:r>
                      <a:r>
                        <a:rPr lang="zh-CN" sz="1900" dirty="0">
                          <a:effectLst/>
                        </a:rPr>
                        <a:t>和</a:t>
                      </a:r>
                      <a:r>
                        <a:rPr lang="en-US" sz="1900" dirty="0">
                          <a:effectLst/>
                        </a:rPr>
                        <a:t>7</a:t>
                      </a:r>
                      <a:r>
                        <a:rPr lang="zh-CN" sz="1900" dirty="0">
                          <a:effectLst/>
                        </a:rPr>
                        <a:t>段数码管）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12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HDMI</a:t>
                      </a:r>
                      <a:r>
                        <a:rPr lang="zh-CN" sz="1900" dirty="0">
                          <a:effectLst/>
                        </a:rPr>
                        <a:t>输入（上）</a:t>
                      </a:r>
                    </a:p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HDMI</a:t>
                      </a:r>
                      <a:r>
                        <a:rPr lang="zh-CN" sz="1900" dirty="0">
                          <a:effectLst/>
                        </a:rPr>
                        <a:t>输出（下）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4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SRAM</a:t>
                      </a:r>
                      <a:r>
                        <a:rPr lang="zh-CN" sz="1900" dirty="0">
                          <a:effectLst/>
                        </a:rPr>
                        <a:t>静态存储器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13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FPGA</a:t>
                      </a:r>
                      <a:r>
                        <a:rPr lang="zh-CN" sz="1900">
                          <a:effectLst/>
                        </a:rPr>
                        <a:t>配置（</a:t>
                      </a:r>
                      <a:r>
                        <a:rPr lang="en-US" sz="1900">
                          <a:effectLst/>
                        </a:rPr>
                        <a:t>USB-JTAG</a:t>
                      </a:r>
                      <a:r>
                        <a:rPr lang="zh-CN" sz="1900">
                          <a:effectLst/>
                        </a:rPr>
                        <a:t>）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5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DDR3 SDRAM</a:t>
                      </a:r>
                      <a:r>
                        <a:rPr lang="zh-CN" sz="1900" dirty="0">
                          <a:effectLst/>
                        </a:rPr>
                        <a:t>动态存储器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14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Pmod™</a:t>
                      </a:r>
                      <a:r>
                        <a:rPr lang="zh-CN" sz="1900">
                          <a:effectLst/>
                        </a:rPr>
                        <a:t>扩展口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6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NOR </a:t>
                      </a:r>
                      <a:r>
                        <a:rPr lang="zh-CN" sz="1900">
                          <a:effectLst/>
                        </a:rPr>
                        <a:t>型并行闪存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15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SFP+</a:t>
                      </a:r>
                      <a:r>
                        <a:rPr lang="zh-CN" sz="1900" dirty="0">
                          <a:effectLst/>
                        </a:rPr>
                        <a:t>光模块接口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7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RS232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16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SATA</a:t>
                      </a:r>
                      <a:r>
                        <a:rPr lang="zh-CN" sz="1900" dirty="0">
                          <a:effectLst/>
                        </a:rPr>
                        <a:t>接口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8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MicroSD</a:t>
                      </a:r>
                      <a:r>
                        <a:rPr lang="zh-CN" sz="1900">
                          <a:effectLst/>
                        </a:rPr>
                        <a:t>卡槽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17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zh-CN" sz="1900" dirty="0">
                          <a:effectLst/>
                        </a:rPr>
                        <a:t>麦克风输入和单声道耳机接口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9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USB-OTG</a:t>
                      </a:r>
                      <a:r>
                        <a:rPr lang="zh-CN" sz="1900">
                          <a:effectLst/>
                        </a:rPr>
                        <a:t>、</a:t>
                      </a:r>
                      <a:r>
                        <a:rPr lang="en-US" sz="1900">
                          <a:effectLst/>
                        </a:rPr>
                        <a:t>USB-HID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18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SPI</a:t>
                      </a:r>
                      <a:r>
                        <a:rPr lang="zh-CN" sz="1900" dirty="0">
                          <a:effectLst/>
                        </a:rPr>
                        <a:t>闪存（</a:t>
                      </a:r>
                      <a:r>
                        <a:rPr lang="en-US" sz="1900" dirty="0">
                          <a:effectLst/>
                        </a:rPr>
                        <a:t>FPGA</a:t>
                      </a:r>
                      <a:r>
                        <a:rPr lang="zh-CN" sz="1900" dirty="0">
                          <a:effectLst/>
                        </a:rPr>
                        <a:t>配置用）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467544" y="4114760"/>
          <a:ext cx="7920881" cy="231648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093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6014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94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3033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8448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altLang="zh-CN" sz="1900" dirty="0">
                          <a:effectLst/>
                        </a:rPr>
                        <a:t>FPGA</a:t>
                      </a:r>
                      <a:r>
                        <a:rPr lang="en-US" sz="1900" dirty="0">
                          <a:effectLst/>
                        </a:rPr>
                        <a:t> 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XC7K70T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XC7K160T (SWORD)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XC7K325T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Logic Cells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65,600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b="1" dirty="0">
                          <a:effectLst/>
                        </a:rPr>
                        <a:t>162,240</a:t>
                      </a:r>
                      <a:endParaRPr lang="zh-CN" sz="19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326,080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</a:rPr>
                        <a:t>BlockRAM</a:t>
                      </a:r>
                      <a:r>
                        <a:rPr lang="en-US" sz="1900" dirty="0">
                          <a:effectLst/>
                        </a:rPr>
                        <a:t> (Kb)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4,860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b="1" dirty="0">
                          <a:effectLst/>
                        </a:rPr>
                        <a:t>11,700</a:t>
                      </a:r>
                      <a:endParaRPr lang="zh-CN" sz="19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16,020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DSP Slices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240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b="1" dirty="0">
                          <a:effectLst/>
                        </a:rPr>
                        <a:t>600</a:t>
                      </a:r>
                      <a:endParaRPr lang="zh-CN" sz="19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840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900" dirty="0" err="1">
                          <a:effectLst/>
                        </a:rPr>
                        <a:t>PCIe</a:t>
                      </a:r>
                      <a:r>
                        <a:rPr lang="en-US" sz="1900" dirty="0">
                          <a:effectLst/>
                        </a:rPr>
                        <a:t>® Gen2 Blocks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b="1" dirty="0">
                          <a:effectLst/>
                        </a:rPr>
                        <a:t>1</a:t>
                      </a:r>
                      <a:endParaRPr lang="zh-CN" sz="19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GTX Transceivers</a:t>
                      </a:r>
                      <a:br>
                        <a:rPr lang="en-US" sz="1900" dirty="0">
                          <a:effectLst/>
                        </a:rPr>
                      </a:br>
                      <a:r>
                        <a:rPr lang="en-US" sz="1900" dirty="0">
                          <a:effectLst/>
                        </a:rPr>
                        <a:t>(12.5 Gb/s Max Rate)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8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b="1" dirty="0">
                          <a:effectLst/>
                        </a:rPr>
                        <a:t>8</a:t>
                      </a:r>
                      <a:endParaRPr lang="zh-CN" sz="19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16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448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I/O Pins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>
                          <a:effectLst/>
                        </a:rPr>
                        <a:t>300</a:t>
                      </a:r>
                      <a:endParaRPr lang="zh-CN" sz="190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b="1" dirty="0">
                          <a:effectLst/>
                        </a:rPr>
                        <a:t>400</a:t>
                      </a:r>
                      <a:endParaRPr lang="zh-CN" sz="1900" b="1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900" dirty="0">
                          <a:effectLst/>
                        </a:rPr>
                        <a:t>500</a:t>
                      </a:r>
                      <a:endParaRPr lang="zh-CN" sz="1900" dirty="0"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8" name="圆角矩形 7"/>
          <p:cNvSpPr/>
          <p:nvPr/>
        </p:nvSpPr>
        <p:spPr>
          <a:xfrm>
            <a:off x="3923928" y="4077072"/>
            <a:ext cx="2376264" cy="223224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D5CDA0-7F21-45D0-B0FF-04DB241B6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359132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F9FDAA-D90F-447B-97B3-3EA73AA9A69D}"/>
              </a:ext>
            </a:extLst>
          </p:cNvPr>
          <p:cNvSpPr txBox="1"/>
          <p:nvPr/>
        </p:nvSpPr>
        <p:spPr>
          <a:xfrm>
            <a:off x="107504" y="1052736"/>
            <a:ext cx="5184576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SWORD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平台具体硬件功能包括：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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主芯片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Xilinx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Kintex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™-7 XC7K160T-1FFG676 FPGA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162,240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个逻辑单元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11,700Kb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容量的片内存储器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600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DSP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快速乘法器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PCIe® 2.0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硬核控制器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12.5Gbps GTX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高速串行收发器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C502F7B-25A4-4485-BA39-40A85E1CB6A9}"/>
              </a:ext>
            </a:extLst>
          </p:cNvPr>
          <p:cNvSpPr txBox="1"/>
          <p:nvPr/>
        </p:nvSpPr>
        <p:spPr>
          <a:xfrm>
            <a:off x="5580112" y="1145068"/>
            <a:ext cx="459581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配置方式：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USB-JTAG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SPI Flash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B9E8C6-D807-4AAE-B291-D1E694AD987A}"/>
              </a:ext>
            </a:extLst>
          </p:cNvPr>
          <p:cNvSpPr txBox="1"/>
          <p:nvPr/>
        </p:nvSpPr>
        <p:spPr>
          <a:xfrm>
            <a:off x="168201" y="3429000"/>
            <a:ext cx="5110162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512M Byte DDR3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存储器（数据位宽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32bit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32M Byte NOR FLASH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存储器（数据位宽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32bit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6M Byte SRAM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存储器（数据位宽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48bit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4791CFB-0810-4B40-ACF1-F3D26BA7E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984" y="2047875"/>
            <a:ext cx="1390650" cy="138112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EA4938-4E0F-41AB-8A3D-50DF439E9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276085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0833" y="116635"/>
            <a:ext cx="7571460" cy="691815"/>
          </a:xfrm>
        </p:spPr>
        <p:txBody>
          <a:bodyPr>
            <a:noAutofit/>
          </a:bodyPr>
          <a:lstStyle/>
          <a:p>
            <a:r>
              <a:rPr lang="en-US" altLang="zh-CN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Sword</a:t>
            </a:r>
            <a:r>
              <a:rPr lang="zh-CN" altLang="en-US" sz="4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实验平台</a:t>
            </a:r>
            <a:r>
              <a:rPr lang="zh-CN" altLang="en-US" sz="4800" dirty="0"/>
              <a:t>板级资源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95F2618-926C-42A2-AB55-3CC32DBAF8B3}"/>
              </a:ext>
            </a:extLst>
          </p:cNvPr>
          <p:cNvSpPr txBox="1"/>
          <p:nvPr/>
        </p:nvSpPr>
        <p:spPr>
          <a:xfrm>
            <a:off x="204936" y="1196752"/>
            <a:ext cx="8759551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主要接口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10M/100M/1000M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网口（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RJ45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UART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VGA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接口（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RGB656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USB-OTG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接口（可接电脑，鼠标，键盘，记忆棒）</a:t>
            </a:r>
            <a:endParaRPr lang="en-US" altLang="zh-CN" sz="18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转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PS2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接口（可接鼠标，键盘）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卡插槽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HDMI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输入接口（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1080P/30fps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HDMI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输出接口（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1080P/30fps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5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Pmod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接口（其中一个接到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FPGA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内部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转换器）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组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Arduino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路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JTAG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接口（烧录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FPGA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程序和调试用）</a:t>
            </a:r>
            <a:r>
              <a:rPr lang="zh-CN" altLang="en-US" dirty="0"/>
              <a:t> </a:t>
            </a:r>
            <a:br>
              <a:rPr lang="zh-CN" altLang="en-US" dirty="0"/>
            </a:b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3FA89F7-F26E-41DE-A105-86072B77BE51}"/>
              </a:ext>
            </a:extLst>
          </p:cNvPr>
          <p:cNvSpPr txBox="1"/>
          <p:nvPr/>
        </p:nvSpPr>
        <p:spPr>
          <a:xfrm>
            <a:off x="6228184" y="1335251"/>
            <a:ext cx="459581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个单色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（串行）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个拨码开关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17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个按键开关</a:t>
            </a:r>
            <a:endParaRPr lang="en-US" altLang="zh-CN" sz="1800" b="0" i="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（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16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个用户自定义按键开关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+1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个复位按键开关）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8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个七段数码显示管（串行）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个三色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LED</a:t>
            </a:r>
            <a:b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个三轴加速度计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个温度传感器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个扬声器放大器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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个数字麦克风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8EF7E24-6322-447B-B953-4580C62BB308}"/>
              </a:ext>
            </a:extLst>
          </p:cNvPr>
          <p:cNvSpPr txBox="1"/>
          <p:nvPr/>
        </p:nvSpPr>
        <p:spPr>
          <a:xfrm>
            <a:off x="230833" y="4843904"/>
            <a:ext cx="5543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12121"/>
                </a:solidFill>
                <a:effectLst/>
                <a:latin typeface="Helvetica Neue"/>
              </a:rPr>
              <a:t>另外，配件中兼容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Helvetica Neue"/>
              </a:rPr>
              <a:t>Arduino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Helvetica Neue"/>
              </a:rPr>
              <a:t>扩展接口的扩展板型号为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Helvetica Neue"/>
              </a:rPr>
              <a:t>SWORD-002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Helvetica Neue"/>
              </a:rPr>
              <a:t>，可以直接插在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Helvetica Neue"/>
              </a:rPr>
              <a:t>SWORD4.0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Helvetica Neue"/>
              </a:rPr>
              <a:t>主板上使用。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6EBE8E-0241-43D3-805C-8A1EA1FBA60F}"/>
              </a:ext>
            </a:extLst>
          </p:cNvPr>
          <p:cNvSpPr txBox="1"/>
          <p:nvPr/>
        </p:nvSpPr>
        <p:spPr>
          <a:xfrm>
            <a:off x="230833" y="5555372"/>
            <a:ext cx="55435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12121"/>
                </a:solidFill>
                <a:effectLst/>
                <a:latin typeface="Helvetica Neue"/>
              </a:rPr>
              <a:t>包括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Helvetica Neue"/>
              </a:rPr>
              <a:t>4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Helvetica Neue"/>
              </a:rPr>
              <a:t>个七段数码显示管（并行）、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Helvetica Neue"/>
              </a:rPr>
              <a:t>8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Helvetica Neue"/>
              </a:rPr>
              <a:t>个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Helvetica Neue"/>
              </a:rPr>
              <a:t>LED 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Helvetica Neue"/>
              </a:rPr>
              <a:t>（并行）、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Helvetica Neue"/>
              </a:rPr>
              <a:t>2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Helvetica Neue"/>
              </a:rPr>
              <a:t>个彩色按键、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Helvetica Neue"/>
              </a:rPr>
              <a:t>1</a:t>
            </a:r>
            <a:r>
              <a:rPr lang="zh-CN" altLang="en-US" b="0" i="0" dirty="0">
                <a:solidFill>
                  <a:srgbClr val="212121"/>
                </a:solidFill>
                <a:effectLst/>
                <a:latin typeface="Helvetica Neue"/>
              </a:rPr>
              <a:t>个蜂鸣器</a:t>
            </a:r>
            <a:endParaRPr lang="zh-CN" alt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D20AD440-0DFC-41AA-B323-6E3226C56D9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228" y="4816470"/>
            <a:ext cx="2857500" cy="18097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1302521-9C87-4711-8F01-27B596399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881350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6FA4209C-BB64-4A7E-BA03-8889ED3A08D5}"/>
              </a:ext>
            </a:extLst>
          </p:cNvPr>
          <p:cNvSpPr txBox="1"/>
          <p:nvPr/>
        </p:nvSpPr>
        <p:spPr>
          <a:xfrm>
            <a:off x="764705" y="2736502"/>
            <a:ext cx="733568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800" b="1" dirty="0">
                <a:solidFill>
                  <a:srgbClr val="FF0000"/>
                </a:solidFill>
              </a:rPr>
              <a:t>任务</a:t>
            </a:r>
            <a:r>
              <a:rPr lang="zh-CN" altLang="en-US" sz="2800" dirty="0"/>
              <a:t>：采用</a:t>
            </a:r>
            <a:r>
              <a:rPr lang="en-US" altLang="zh-CN" sz="2800" dirty="0"/>
              <a:t>Block Design</a:t>
            </a:r>
            <a:r>
              <a:rPr lang="zh-CN" altLang="en-US" sz="2800" dirty="0"/>
              <a:t>的设计方法，完成多选器控制</a:t>
            </a:r>
            <a:r>
              <a:rPr lang="en-US" altLang="zh-CN" sz="2800" dirty="0"/>
              <a:t>LED</a:t>
            </a:r>
            <a:r>
              <a:rPr lang="zh-CN" altLang="en-US" sz="2800" dirty="0"/>
              <a:t>的设计并利用</a:t>
            </a:r>
            <a:r>
              <a:rPr lang="en-US" altLang="zh-CN" sz="2800" dirty="0"/>
              <a:t>SWORD</a:t>
            </a:r>
            <a:r>
              <a:rPr lang="zh-CN" altLang="en-US" sz="2800" dirty="0"/>
              <a:t>实验板进行硬件验证</a:t>
            </a:r>
            <a:endParaRPr lang="en-US" altLang="zh-CN" sz="2800" dirty="0"/>
          </a:p>
        </p:txBody>
      </p:sp>
      <p:sp>
        <p:nvSpPr>
          <p:cNvPr id="5" name="标题 4">
            <a:extLst>
              <a:ext uri="{FF2B5EF4-FFF2-40B4-BE49-F238E27FC236}">
                <a16:creationId xmlns:a16="http://schemas.microsoft.com/office/drawing/2014/main" id="{2E7276EF-3209-4D88-9E51-53C021162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25276CB-646B-4983-BC55-7C6F2AD96A15}"/>
              </a:ext>
            </a:extLst>
          </p:cNvPr>
          <p:cNvSpPr txBox="1"/>
          <p:nvPr/>
        </p:nvSpPr>
        <p:spPr>
          <a:xfrm>
            <a:off x="4189202" y="4125996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OExp01-muxctrl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CAFCD4-3A19-4C08-A079-CA92FEE436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9560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E8B6C6F-56F0-4B3C-A642-F84A162B36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86" y="1942219"/>
            <a:ext cx="5915025" cy="473392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8F3CF9EB-0750-426A-BC8D-486DD606A5C5}"/>
              </a:ext>
            </a:extLst>
          </p:cNvPr>
          <p:cNvSpPr txBox="1">
            <a:spLocks/>
          </p:cNvSpPr>
          <p:nvPr/>
        </p:nvSpPr>
        <p:spPr bwMode="auto">
          <a:xfrm>
            <a:off x="74886" y="17612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2237B21F-D988-44A6-A2A2-12B5FA4416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6" y="1067403"/>
            <a:ext cx="8786074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RTL Project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，此时把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Do not specify at this time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勾上，表示在新建工程时不去指定源文件。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30478087-75B4-41FB-B029-A5919C62EC8F}"/>
              </a:ext>
            </a:extLst>
          </p:cNvPr>
          <p:cNvSpPr/>
          <p:nvPr/>
        </p:nvSpPr>
        <p:spPr>
          <a:xfrm>
            <a:off x="3398625" y="6237312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AutoShape 14">
            <a:extLst>
              <a:ext uri="{FF2B5EF4-FFF2-40B4-BE49-F238E27FC236}">
                <a16:creationId xmlns:a16="http://schemas.microsoft.com/office/drawing/2014/main" id="{44B3D532-15D5-4FD0-AA97-3BCD13843C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553339"/>
            <a:ext cx="1907704" cy="422276"/>
          </a:xfrm>
          <a:prstGeom prst="wedgeRoundRectCallout">
            <a:avLst>
              <a:gd name="adj1" fmla="val -228990"/>
              <a:gd name="adj2" fmla="val 12293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RTL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utoShape 14">
            <a:extLst>
              <a:ext uri="{FF2B5EF4-FFF2-40B4-BE49-F238E27FC236}">
                <a16:creationId xmlns:a16="http://schemas.microsoft.com/office/drawing/2014/main" id="{306E51E7-2E81-4410-BA76-416D1703681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3460110"/>
            <a:ext cx="1907704" cy="422276"/>
          </a:xfrm>
          <a:prstGeom prst="wedgeRoundRectCallout">
            <a:avLst>
              <a:gd name="adj1" fmla="val -222903"/>
              <a:gd name="adj2" fmla="val 7824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综合后工程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AutoShape 14">
            <a:extLst>
              <a:ext uri="{FF2B5EF4-FFF2-40B4-BE49-F238E27FC236}">
                <a16:creationId xmlns:a16="http://schemas.microsoft.com/office/drawing/2014/main" id="{F7241772-5526-465B-AE7E-D9FC0F4F15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4461551"/>
            <a:ext cx="1907704" cy="422276"/>
          </a:xfrm>
          <a:prstGeom prst="wedgeRoundRectCallout">
            <a:avLst>
              <a:gd name="adj1" fmla="val -221357"/>
              <a:gd name="adj2" fmla="val 3170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引脚约束工程工程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AutoShape 14">
            <a:extLst>
              <a:ext uri="{FF2B5EF4-FFF2-40B4-BE49-F238E27FC236}">
                <a16:creationId xmlns:a16="http://schemas.microsoft.com/office/drawing/2014/main" id="{3E6639B7-E846-4F13-B906-C4DAC309C7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5283508"/>
            <a:ext cx="1907704" cy="422276"/>
          </a:xfrm>
          <a:prstGeom prst="wedgeRoundRectCallout">
            <a:avLst>
              <a:gd name="adj1" fmla="val -245217"/>
              <a:gd name="adj2" fmla="val -323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导入现有工程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AutoShape 14">
            <a:extLst>
              <a:ext uri="{FF2B5EF4-FFF2-40B4-BE49-F238E27FC236}">
                <a16:creationId xmlns:a16="http://schemas.microsoft.com/office/drawing/2014/main" id="{FA328AA2-7AD5-45F3-9AD1-7EAB499E34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07869" y="5996838"/>
            <a:ext cx="1907704" cy="422276"/>
          </a:xfrm>
          <a:prstGeom prst="wedgeRoundRectCallout">
            <a:avLst>
              <a:gd name="adj1" fmla="val -239692"/>
              <a:gd name="adj2" fmla="val -964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示例工程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587C0C-1913-4BCC-A9DC-FD5CBF45B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7126706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C6421ED-9E98-47F7-A2D4-8FCD9E7E05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2855"/>
            <a:ext cx="4847346" cy="411439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CF32A6E-5D20-4C5F-A746-752B10E12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0767" y="2132856"/>
            <a:ext cx="4853233" cy="356540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FAEA0E-BD49-44D5-B80A-25C119B76F9E}"/>
              </a:ext>
            </a:extLst>
          </p:cNvPr>
          <p:cNvSpPr txBox="1"/>
          <p:nvPr/>
        </p:nvSpPr>
        <p:spPr>
          <a:xfrm>
            <a:off x="0" y="1343314"/>
            <a:ext cx="759633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建立名为</a:t>
            </a:r>
            <a:r>
              <a:rPr lang="en-US" altLang="zh-CN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OExp01-muxctrl</a:t>
            </a:r>
            <a:r>
              <a:rPr lang="zh-CN" altLang="en-US" sz="24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的工程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1820CD-EAB1-48B3-BF96-6E936CA1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378948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D1785B8-017E-49F0-A154-CF47C026C4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41" y="1484784"/>
            <a:ext cx="9144000" cy="479773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384A040-6041-4BCE-AF33-880A85E28040}"/>
              </a:ext>
            </a:extLst>
          </p:cNvPr>
          <p:cNvSpPr txBox="1"/>
          <p:nvPr/>
        </p:nvSpPr>
        <p:spPr>
          <a:xfrm>
            <a:off x="0" y="1016501"/>
            <a:ext cx="979308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打开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添加窗口：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MANAGER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Settings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repository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CD90C792-AA53-4C49-83A0-D86BF8022C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501BD5D-0DA3-4800-80EA-6A2461EA9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2402629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ED95581-8950-4AF5-B819-8CDC2BD7CE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279" y="1340768"/>
            <a:ext cx="5643394" cy="48533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E708F42-EDF5-4042-965A-98045D1CAB98}"/>
              </a:ext>
            </a:extLst>
          </p:cNvPr>
          <p:cNvSpPr txBox="1"/>
          <p:nvPr/>
        </p:nvSpPr>
        <p:spPr>
          <a:xfrm>
            <a:off x="3923928" y="10527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添加自定义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：点击“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+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”，添加自定义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路径，点击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OK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0166AA0-D822-472E-9859-54C89A105E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2" name="对话气泡: 圆角矩形 1">
            <a:extLst>
              <a:ext uri="{FF2B5EF4-FFF2-40B4-BE49-F238E27FC236}">
                <a16:creationId xmlns:a16="http://schemas.microsoft.com/office/drawing/2014/main" id="{6E6D3DA0-D9AA-45B2-AD5B-0127FFD03B44}"/>
              </a:ext>
            </a:extLst>
          </p:cNvPr>
          <p:cNvSpPr/>
          <p:nvPr/>
        </p:nvSpPr>
        <p:spPr>
          <a:xfrm>
            <a:off x="6948263" y="3501008"/>
            <a:ext cx="1951457" cy="1800200"/>
          </a:xfrm>
          <a:prstGeom prst="wedgeRoundRectCallout">
            <a:avLst>
              <a:gd name="adj1" fmla="val -149691"/>
              <a:gd name="adj2" fmla="val -84592"/>
              <a:gd name="adj3" fmla="val 16667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路径为提前拷贝所有</a:t>
            </a:r>
            <a:r>
              <a:rPr lang="en-US" altLang="zh-CN" dirty="0">
                <a:solidFill>
                  <a:srgbClr val="0000FF"/>
                </a:solidFill>
              </a:rPr>
              <a:t>MUX</a:t>
            </a:r>
            <a:r>
              <a:rPr lang="zh-CN" altLang="en-US" dirty="0">
                <a:solidFill>
                  <a:srgbClr val="0000FF"/>
                </a:solidFill>
              </a:rPr>
              <a:t>模块存于根目录的实际路径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C5E999A-A347-49D5-8529-E0D057E63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011315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755D5FB-A1BA-48FD-B357-731F1F68F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499" y="1556792"/>
            <a:ext cx="9144000" cy="4675833"/>
          </a:xfrm>
          <a:prstGeom prst="rect">
            <a:avLst/>
          </a:prstGeom>
        </p:spPr>
      </p:pic>
      <p:sp>
        <p:nvSpPr>
          <p:cNvPr id="5" name="椭圆 4">
            <a:extLst>
              <a:ext uri="{FF2B5EF4-FFF2-40B4-BE49-F238E27FC236}">
                <a16:creationId xmlns:a16="http://schemas.microsoft.com/office/drawing/2014/main" id="{0C288963-E818-4DB0-B694-4649036F9F76}"/>
              </a:ext>
            </a:extLst>
          </p:cNvPr>
          <p:cNvSpPr/>
          <p:nvPr/>
        </p:nvSpPr>
        <p:spPr>
          <a:xfrm>
            <a:off x="45740" y="3609727"/>
            <a:ext cx="1296144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4ECC4C9-E605-4B94-92C9-D78DC96A3C82}"/>
              </a:ext>
            </a:extLst>
          </p:cNvPr>
          <p:cNvSpPr txBox="1"/>
          <p:nvPr/>
        </p:nvSpPr>
        <p:spPr>
          <a:xfrm>
            <a:off x="74290" y="1052736"/>
            <a:ext cx="71620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新建一个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BD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文件。</a:t>
            </a:r>
            <a:b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单击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 Block Design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，命名为 </a:t>
            </a:r>
            <a:r>
              <a:rPr lang="en-US" altLang="zh-CN" sz="1800" dirty="0"/>
              <a:t>OExp01_muxctrl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之后单击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OK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E1109DD-6442-4980-9ECC-7F6B367E7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29E27B-D391-4E96-8E20-21AE225458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5807741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4CC130F-D9D9-4D1F-B763-7FB0EF8DB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2" y="1628800"/>
            <a:ext cx="9144000" cy="462927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63EC82C-48D1-470E-BF8F-863AD7023D9B}"/>
              </a:ext>
            </a:extLst>
          </p:cNvPr>
          <p:cNvSpPr txBox="1"/>
          <p:nvPr/>
        </p:nvSpPr>
        <p:spPr>
          <a:xfrm>
            <a:off x="7987" y="1165527"/>
            <a:ext cx="4638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创建完成后如下图所示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67A1513A-23F1-4A94-918B-7402E8DDE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190447A-C9C6-4D70-9D3C-3BC2B6622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3372382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6E9978A5-DB34-49CD-81EB-528D596F6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7806"/>
            <a:ext cx="9144000" cy="4842387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761C055-8290-46F4-A07A-A5892E068746}"/>
              </a:ext>
            </a:extLst>
          </p:cNvPr>
          <p:cNvSpPr txBox="1"/>
          <p:nvPr/>
        </p:nvSpPr>
        <p:spPr>
          <a:xfrm>
            <a:off x="5364088" y="198884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添加自定义 </a:t>
            </a:r>
            <a:r>
              <a:rPr lang="en-US" altLang="zh-CN" sz="1800" b="0" i="0" dirty="0">
                <a:solidFill>
                  <a:srgbClr val="0000FF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zh-CN" altLang="en-US" dirty="0">
                <a:solidFill>
                  <a:srgbClr val="0000FF"/>
                </a:solidFill>
              </a:rPr>
              <a:t>，点击</a:t>
            </a:r>
            <a:r>
              <a:rPr lang="en-US" altLang="zh-CN" dirty="0">
                <a:solidFill>
                  <a:srgbClr val="0000FF"/>
                </a:solidFill>
              </a:rPr>
              <a:t>+</a:t>
            </a:r>
            <a:r>
              <a:rPr lang="zh-CN" altLang="en-US" dirty="0">
                <a:solidFill>
                  <a:srgbClr val="0000FF"/>
                </a:solidFill>
              </a:rPr>
              <a:t>出现搜索框</a:t>
            </a:r>
            <a:br>
              <a:rPr lang="en-US" altLang="zh-CN" dirty="0">
                <a:solidFill>
                  <a:srgbClr val="0000FF"/>
                </a:solidFill>
              </a:rPr>
            </a:b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7A478C74-CE32-4C99-80ED-76E3BF785D81}"/>
              </a:ext>
            </a:extLst>
          </p:cNvPr>
          <p:cNvSpPr/>
          <p:nvPr/>
        </p:nvSpPr>
        <p:spPr>
          <a:xfrm>
            <a:off x="6372200" y="2746995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F1E81DC3-5CC4-4791-9E9D-1A864B3DDAB4}"/>
              </a:ext>
            </a:extLst>
          </p:cNvPr>
          <p:cNvSpPr/>
          <p:nvPr/>
        </p:nvSpPr>
        <p:spPr>
          <a:xfrm>
            <a:off x="5508104" y="1588984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3B9A11FC-699B-4D55-A55E-161049B9A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41216E86-9D7D-4A03-A0EB-B173B130A225}"/>
              </a:ext>
            </a:extLst>
          </p:cNvPr>
          <p:cNvSpPr/>
          <p:nvPr/>
        </p:nvSpPr>
        <p:spPr>
          <a:xfrm>
            <a:off x="1873932" y="2594620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C6401E-4548-465E-9797-EC797B5F3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892262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588D963-CBF4-48C1-BBF7-D04DB5724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7" y="1484784"/>
            <a:ext cx="9144000" cy="48216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EB3F2D1-A0F4-4495-A419-07F19E4F03FF}"/>
              </a:ext>
            </a:extLst>
          </p:cNvPr>
          <p:cNvSpPr txBox="1"/>
          <p:nvPr/>
        </p:nvSpPr>
        <p:spPr>
          <a:xfrm>
            <a:off x="251522" y="1023119"/>
            <a:ext cx="109452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输入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mux2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出现刚才自定义的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MUX2T1_5_v1_0IP  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双击添加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F59557B0-D1D3-49D6-974D-9168A712208E}"/>
              </a:ext>
            </a:extLst>
          </p:cNvPr>
          <p:cNvSpPr/>
          <p:nvPr/>
        </p:nvSpPr>
        <p:spPr>
          <a:xfrm>
            <a:off x="2411760" y="3068960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EA31F43-595C-4D95-A257-A79A9A71F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CF0C233-7369-426C-88D3-973E4AFC8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7278526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0D92B804-86EF-4FDF-81BA-C6AD61A788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160"/>
            <a:ext cx="9144000" cy="482167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0B0220-0B55-45BE-A6CA-23021E8F869D}"/>
              </a:ext>
            </a:extLst>
          </p:cNvPr>
          <p:cNvSpPr txBox="1"/>
          <p:nvPr/>
        </p:nvSpPr>
        <p:spPr>
          <a:xfrm>
            <a:off x="3350494" y="183799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自定义的</a:t>
            </a:r>
            <a:r>
              <a:rPr lang="en-US" altLang="zh-CN" sz="1800" b="0" i="0" dirty="0">
                <a:solidFill>
                  <a:srgbClr val="0000FF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MUX2T1_5_v1_0IP</a:t>
            </a:r>
          </a:p>
          <a:p>
            <a:r>
              <a:rPr lang="zh-CN" altLang="en-US" dirty="0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已经成功添加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22EB412D-C574-4052-9905-18D34B5FF061}"/>
              </a:ext>
            </a:extLst>
          </p:cNvPr>
          <p:cNvSpPr/>
          <p:nvPr/>
        </p:nvSpPr>
        <p:spPr>
          <a:xfrm>
            <a:off x="251522" y="2017144"/>
            <a:ext cx="187220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70DD3F2-272B-4C37-A31F-4993183C42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8B238A3-16BC-4327-A673-0ED576C4A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920230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67B3A37E-5298-4948-AC08-84EA41489417}"/>
              </a:ext>
            </a:extLst>
          </p:cNvPr>
          <p:cNvSpPr txBox="1"/>
          <p:nvPr/>
        </p:nvSpPr>
        <p:spPr>
          <a:xfrm>
            <a:off x="267099" y="1042863"/>
            <a:ext cx="79053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同样的方式添加自定义的，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MUX2T1_8_0, MUX4T1_5_0 IP</a:t>
            </a:r>
          </a:p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，如图已经成功添加</a:t>
            </a: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739520FE-E797-41E5-A102-D00EDDDE7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7AB90A3-83D8-4A84-89E8-EB53CC6135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3014"/>
            <a:ext cx="9144000" cy="4694653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28D29B0-0695-4A16-9C32-9476140AFE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37386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357C761-E1A0-4656-AFBB-01434C4E4E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0781"/>
          <a:stretch/>
        </p:blipFill>
        <p:spPr>
          <a:xfrm>
            <a:off x="0" y="858505"/>
            <a:ext cx="9144000" cy="45867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B496BA8-72CE-4DC5-AA91-0E3F30B78644}"/>
              </a:ext>
            </a:extLst>
          </p:cNvPr>
          <p:cNvSpPr txBox="1"/>
          <p:nvPr/>
        </p:nvSpPr>
        <p:spPr>
          <a:xfrm>
            <a:off x="4596791" y="132898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点击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，可以移动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IP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布局到合适位置</a:t>
            </a:r>
            <a:endParaRPr lang="en-US" altLang="zh-CN" sz="1800" b="0" i="0" dirty="0">
              <a:solidFill>
                <a:srgbClr val="00000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b="0" i="0" dirty="0">
                <a:solidFill>
                  <a:srgbClr val="393939"/>
                </a:solidFill>
                <a:effectLst/>
                <a:latin typeface="PingFang SC"/>
              </a:rPr>
              <a:t>。</a:t>
            </a:r>
            <a:endParaRPr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43580AA-6C7F-4161-BC57-D795C3E5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430CB6-7C18-4BD3-8B63-6D9AD37289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992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94D0123-56B9-4E2C-9212-6FE837740D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81" y="1844824"/>
            <a:ext cx="7084049" cy="4995268"/>
          </a:xfrm>
          <a:prstGeom prst="rect">
            <a:avLst/>
          </a:prstGeom>
        </p:spPr>
      </p:pic>
      <p:sp>
        <p:nvSpPr>
          <p:cNvPr id="6" name="AutoShape 14">
            <a:extLst>
              <a:ext uri="{FF2B5EF4-FFF2-40B4-BE49-F238E27FC236}">
                <a16:creationId xmlns:a16="http://schemas.microsoft.com/office/drawing/2014/main" id="{6C73F9F7-6480-42A1-87E0-9956BB15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43359" y="1988259"/>
            <a:ext cx="1820031" cy="422276"/>
          </a:xfrm>
          <a:prstGeom prst="wedgeRoundRectCallout">
            <a:avLst>
              <a:gd name="adj1" fmla="val -390964"/>
              <a:gd name="adj2" fmla="val 17987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F24F3BF4-F8F5-431E-988D-C03269DB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42905" y="2627589"/>
            <a:ext cx="1907704" cy="422276"/>
          </a:xfrm>
          <a:prstGeom prst="wedgeRoundRectCallout">
            <a:avLst>
              <a:gd name="adj1" fmla="val -323173"/>
              <a:gd name="adj2" fmla="val 6948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开发板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EDEA1ABD-6FB8-4F18-B711-FBC86FB7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5687" y="3373163"/>
            <a:ext cx="1907704" cy="597557"/>
          </a:xfrm>
          <a:prstGeom prst="wedgeRoundRectCallout">
            <a:avLst>
              <a:gd name="adj1" fmla="val -265266"/>
              <a:gd name="adj2" fmla="val 3261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芯片筛选选项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926C6B-3062-4AFB-8FAE-2F3144826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493" y="4444139"/>
            <a:ext cx="1907704" cy="422276"/>
          </a:xfrm>
          <a:prstGeom prst="wedgeRoundRectCallout">
            <a:avLst>
              <a:gd name="adj1" fmla="val -286209"/>
              <a:gd name="adj2" fmla="val -1620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芯片搜索栏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381B571D-89A0-4DF9-A6AE-9CB42FA0D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96554" y="5377373"/>
            <a:ext cx="1907704" cy="422276"/>
          </a:xfrm>
          <a:prstGeom prst="wedgeRoundRectCallout">
            <a:avLst>
              <a:gd name="adj1" fmla="val -166608"/>
              <a:gd name="adj2" fmla="val -3089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3F4582E-E31F-4077-B1F0-5E876E1B9AD9}"/>
              </a:ext>
            </a:extLst>
          </p:cNvPr>
          <p:cNvSpPr txBox="1">
            <a:spLocks/>
          </p:cNvSpPr>
          <p:nvPr/>
        </p:nvSpPr>
        <p:spPr bwMode="auto">
          <a:xfrm>
            <a:off x="25933" y="16651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8" name="内容占位符 3">
            <a:extLst>
              <a:ext uri="{FF2B5EF4-FFF2-40B4-BE49-F238E27FC236}">
                <a16:creationId xmlns:a16="http://schemas.microsoft.com/office/drawing/2014/main" id="{A720799B-55A5-45AD-89E1-F782D76ACB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56" y="1067403"/>
            <a:ext cx="8958222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选择器件或者板卡。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Parts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表示器件，当然如果是板卡就点击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Boards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。器件可以根据系列去选，也可以直接在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Search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栏搜索器件型号。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2DF2C8F3-9B1F-47DB-B769-C7BBCF8E1E04}"/>
              </a:ext>
            </a:extLst>
          </p:cNvPr>
          <p:cNvSpPr txBox="1"/>
          <p:nvPr/>
        </p:nvSpPr>
        <p:spPr>
          <a:xfrm>
            <a:off x="171379" y="580402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Family: Kintex7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99ECA59-92DF-48B5-8D89-89C5F3B7E69F}"/>
              </a:ext>
            </a:extLst>
          </p:cNvPr>
          <p:cNvSpPr txBox="1"/>
          <p:nvPr/>
        </p:nvSpPr>
        <p:spPr>
          <a:xfrm>
            <a:off x="1125231" y="5792193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Device: XC7K160T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51B19B1-9D1C-4D3A-857B-EBCC2BCA6076}"/>
              </a:ext>
            </a:extLst>
          </p:cNvPr>
          <p:cNvSpPr txBox="1"/>
          <p:nvPr/>
        </p:nvSpPr>
        <p:spPr>
          <a:xfrm>
            <a:off x="2177578" y="580402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Package: FFG676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661E698-571D-4E94-B97F-E331C1F22DF2}"/>
              </a:ext>
            </a:extLst>
          </p:cNvPr>
          <p:cNvSpPr txBox="1"/>
          <p:nvPr/>
        </p:nvSpPr>
        <p:spPr>
          <a:xfrm>
            <a:off x="3151398" y="5815857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Speed: </a:t>
            </a:r>
          </a:p>
          <a:p>
            <a:r>
              <a:rPr lang="en-US" altLang="zh-CN" dirty="0"/>
              <a:t>-2L</a:t>
            </a:r>
            <a:endParaRPr lang="zh-CN" altLang="en-US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05EAA439-481E-46CC-A7DE-DD2DECABC64A}"/>
              </a:ext>
            </a:extLst>
          </p:cNvPr>
          <p:cNvSpPr/>
          <p:nvPr/>
        </p:nvSpPr>
        <p:spPr>
          <a:xfrm>
            <a:off x="4251983" y="6445443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3372BA-5C46-42F3-89EB-CA17F340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031953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62C062A-4677-4AEA-8420-343E6B5A91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8984"/>
            <a:ext cx="9144000" cy="469923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43580AA-6C7F-4161-BC57-D795C3E5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8077B0-16B5-48DD-93E2-3637A6830AD8}"/>
              </a:ext>
            </a:extLst>
          </p:cNvPr>
          <p:cNvSpPr txBox="1"/>
          <p:nvPr/>
        </p:nvSpPr>
        <p:spPr>
          <a:xfrm>
            <a:off x="3563888" y="2132856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添加</a:t>
            </a:r>
            <a:r>
              <a:rPr lang="en-US" altLang="zh-CN" dirty="0">
                <a:solidFill>
                  <a:srgbClr val="0000FF"/>
                </a:solidFill>
              </a:rPr>
              <a:t>slice </a:t>
            </a:r>
            <a:r>
              <a:rPr lang="en-US" altLang="zh-CN" dirty="0" err="1">
                <a:solidFill>
                  <a:srgbClr val="0000FF"/>
                </a:solidFill>
              </a:rPr>
              <a:t>ip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393FF24D-D28A-4A99-AA06-A95EB86003F3}"/>
              </a:ext>
            </a:extLst>
          </p:cNvPr>
          <p:cNvSpPr/>
          <p:nvPr/>
        </p:nvSpPr>
        <p:spPr>
          <a:xfrm>
            <a:off x="611560" y="3140968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1662145-4791-42FA-A8CF-A7FDFFDA9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4462132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43580AA-6C7F-4161-BC57-D795C3E5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65DF3B-1544-4D7C-A167-97EA6BD59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088" y="1340768"/>
            <a:ext cx="9144000" cy="475420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0A3827-5D3F-462B-9CA9-ED330A393F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56" y="2348880"/>
            <a:ext cx="3873417" cy="3602074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DA34156-FB44-4A1B-BC57-DD66D0BA1EDA}"/>
              </a:ext>
            </a:extLst>
          </p:cNvPr>
          <p:cNvSpPr txBox="1"/>
          <p:nvPr/>
        </p:nvSpPr>
        <p:spPr>
          <a:xfrm>
            <a:off x="164464" y="4607720"/>
            <a:ext cx="315972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FF"/>
                </a:solidFill>
              </a:rPr>
              <a:t>slice </a:t>
            </a:r>
            <a:r>
              <a:rPr lang="en-US" altLang="zh-CN" dirty="0" err="1">
                <a:solidFill>
                  <a:srgbClr val="0000FF"/>
                </a:solidFill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会把输入截取想要的位宽输出。相当于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verilog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的位宽截取操作。输入位宽，输出位宽，截取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msb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和截取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lsb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都是可以配置的。</a:t>
            </a:r>
            <a:endParaRPr lang="zh-CN" altLang="en-US" dirty="0"/>
          </a:p>
        </p:txBody>
      </p:sp>
      <p:sp>
        <p:nvSpPr>
          <p:cNvPr id="7" name="对话气泡: 圆角矩形 6">
            <a:extLst>
              <a:ext uri="{FF2B5EF4-FFF2-40B4-BE49-F238E27FC236}">
                <a16:creationId xmlns:a16="http://schemas.microsoft.com/office/drawing/2014/main" id="{12C4FFD7-9CE8-460F-8393-6D43812B45A4}"/>
              </a:ext>
            </a:extLst>
          </p:cNvPr>
          <p:cNvSpPr/>
          <p:nvPr/>
        </p:nvSpPr>
        <p:spPr>
          <a:xfrm>
            <a:off x="371052" y="1988840"/>
            <a:ext cx="1512169" cy="1152128"/>
          </a:xfrm>
          <a:prstGeom prst="wedgeRoundRectCallout">
            <a:avLst>
              <a:gd name="adj1" fmla="val 174702"/>
              <a:gd name="adj2" fmla="val 23710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双击</a:t>
            </a:r>
            <a:r>
              <a:rPr lang="en-US" altLang="zh-CN" dirty="0">
                <a:solidFill>
                  <a:srgbClr val="0000FF"/>
                </a:solidFill>
              </a:rPr>
              <a:t>slice </a:t>
            </a:r>
            <a:r>
              <a:rPr lang="en-US" altLang="zh-CN" dirty="0" err="1">
                <a:solidFill>
                  <a:srgbClr val="0000FF"/>
                </a:solidFill>
              </a:rPr>
              <a:t>ip</a:t>
            </a:r>
            <a:r>
              <a:rPr lang="zh-CN" altLang="en-US" dirty="0">
                <a:solidFill>
                  <a:srgbClr val="0000FF"/>
                </a:solidFill>
              </a:rPr>
              <a:t>进行配置</a:t>
            </a:r>
          </a:p>
        </p:txBody>
      </p:sp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4B74C09B-587E-45DA-B985-E8A84BD595B6}"/>
              </a:ext>
            </a:extLst>
          </p:cNvPr>
          <p:cNvSpPr/>
          <p:nvPr/>
        </p:nvSpPr>
        <p:spPr>
          <a:xfrm>
            <a:off x="6516216" y="1155258"/>
            <a:ext cx="1512169" cy="1152128"/>
          </a:xfrm>
          <a:prstGeom prst="wedgeRoundRectCallout">
            <a:avLst>
              <a:gd name="adj1" fmla="val -33162"/>
              <a:gd name="adj2" fmla="val 18657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输入</a:t>
            </a:r>
            <a:r>
              <a:rPr lang="en-US" altLang="zh-CN" dirty="0">
                <a:solidFill>
                  <a:srgbClr val="0000FF"/>
                </a:solidFill>
              </a:rPr>
              <a:t>5</a:t>
            </a:r>
            <a:r>
              <a:rPr lang="zh-CN" altLang="en-US" dirty="0">
                <a:solidFill>
                  <a:srgbClr val="0000FF"/>
                </a:solidFill>
              </a:rPr>
              <a:t>位，截取低四位输出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A27AC7-5FA4-41B5-B2B6-2154B381B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7827177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43580AA-6C7F-4161-BC57-D795C3E5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506E2A-5148-4540-B602-4DABFFD091B0}"/>
              </a:ext>
            </a:extLst>
          </p:cNvPr>
          <p:cNvSpPr txBox="1"/>
          <p:nvPr/>
        </p:nvSpPr>
        <p:spPr>
          <a:xfrm>
            <a:off x="683568" y="101760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slice </a:t>
            </a:r>
            <a:r>
              <a:rPr lang="en-US" altLang="zh-CN" dirty="0" err="1"/>
              <a:t>ip</a:t>
            </a:r>
            <a:r>
              <a:rPr lang="zh-CN" altLang="en-US" dirty="0"/>
              <a:t>配置完成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1AEEEB5-F236-418A-8466-28A67CACEC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64"/>
          <a:stretch/>
        </p:blipFill>
        <p:spPr>
          <a:xfrm>
            <a:off x="683568" y="1988840"/>
            <a:ext cx="3816424" cy="3476625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DE596FC2-AA05-4219-9684-A34584F96909}"/>
              </a:ext>
            </a:extLst>
          </p:cNvPr>
          <p:cNvSpPr/>
          <p:nvPr/>
        </p:nvSpPr>
        <p:spPr>
          <a:xfrm>
            <a:off x="5508104" y="1772816"/>
            <a:ext cx="1512169" cy="1152128"/>
          </a:xfrm>
          <a:prstGeom prst="wedgeRoundRectCallout">
            <a:avLst>
              <a:gd name="adj1" fmla="val -144023"/>
              <a:gd name="adj2" fmla="val 4355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输入</a:t>
            </a:r>
            <a:r>
              <a:rPr lang="en-US" altLang="zh-CN" dirty="0">
                <a:solidFill>
                  <a:srgbClr val="0000FF"/>
                </a:solidFill>
              </a:rPr>
              <a:t>5</a:t>
            </a:r>
            <a:r>
              <a:rPr lang="zh-CN" altLang="en-US" dirty="0">
                <a:solidFill>
                  <a:srgbClr val="0000FF"/>
                </a:solidFill>
              </a:rPr>
              <a:t>位，截取低四位输出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ACE1DC-62E9-4293-B034-1269A9F4F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5870758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8016195-90C7-4791-A36B-07692AF036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2910"/>
            <a:ext cx="9144000" cy="481218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43580AA-6C7F-4161-BC57-D795C3E5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8077B0-16B5-48DD-93E2-3637A6830AD8}"/>
              </a:ext>
            </a:extLst>
          </p:cNvPr>
          <p:cNvSpPr txBox="1"/>
          <p:nvPr/>
        </p:nvSpPr>
        <p:spPr>
          <a:xfrm>
            <a:off x="3491880" y="1700808"/>
            <a:ext cx="10801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</a:t>
            </a:r>
            <a:r>
              <a:rPr lang="en-US" altLang="zh-CN" dirty="0" err="1">
                <a:solidFill>
                  <a:srgbClr val="FF0000"/>
                </a:solidFill>
              </a:rPr>
              <a:t>concat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 err="1">
                <a:solidFill>
                  <a:srgbClr val="FF0000"/>
                </a:solidFill>
              </a:rPr>
              <a:t>ip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E5AD2593-0864-4F3D-9688-0A8D59D78FA4}"/>
              </a:ext>
            </a:extLst>
          </p:cNvPr>
          <p:cNvSpPr/>
          <p:nvPr/>
        </p:nvSpPr>
        <p:spPr>
          <a:xfrm>
            <a:off x="467544" y="2420888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C895888-9E4B-4C28-A5BE-CD2B080B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777667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E0D7001-E840-45AB-AE40-1AFC247FF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26" y="1829644"/>
            <a:ext cx="7791450" cy="344805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43580AA-6C7F-4161-BC57-D795C3E5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A34156-FB44-4A1B-BC57-DD66D0BA1EDA}"/>
              </a:ext>
            </a:extLst>
          </p:cNvPr>
          <p:cNvSpPr txBox="1"/>
          <p:nvPr/>
        </p:nvSpPr>
        <p:spPr>
          <a:xfrm>
            <a:off x="467544" y="4704741"/>
            <a:ext cx="33706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此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可以使得分立的线拼接成单一线输出，相当于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Helvetica Neue"/>
              </a:rPr>
              <a:t>verilog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描述的拼接操作。输入端口数和位宽均可配置。注意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In1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会放置在高位，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[In1,In0]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9469913-9F9F-4F45-A4A9-A0677C9E4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8024" y="2132856"/>
            <a:ext cx="4324350" cy="3880098"/>
          </a:xfrm>
          <a:prstGeom prst="rect">
            <a:avLst/>
          </a:prstGeom>
        </p:spPr>
      </p:pic>
      <p:sp>
        <p:nvSpPr>
          <p:cNvPr id="8" name="对话气泡: 圆角矩形 7">
            <a:extLst>
              <a:ext uri="{FF2B5EF4-FFF2-40B4-BE49-F238E27FC236}">
                <a16:creationId xmlns:a16="http://schemas.microsoft.com/office/drawing/2014/main" id="{FF132415-81D6-495A-ACE2-859543DCE225}"/>
              </a:ext>
            </a:extLst>
          </p:cNvPr>
          <p:cNvSpPr/>
          <p:nvPr/>
        </p:nvSpPr>
        <p:spPr>
          <a:xfrm>
            <a:off x="1352525" y="1064769"/>
            <a:ext cx="1512169" cy="1152128"/>
          </a:xfrm>
          <a:prstGeom prst="wedgeRoundRectCallout">
            <a:avLst>
              <a:gd name="adj1" fmla="val 113602"/>
              <a:gd name="adj2" fmla="val 67526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双击</a:t>
            </a:r>
            <a:r>
              <a:rPr lang="en-US" altLang="zh-CN" dirty="0" err="1">
                <a:solidFill>
                  <a:srgbClr val="0000FF"/>
                </a:solidFill>
              </a:rPr>
              <a:t>concat</a:t>
            </a:r>
            <a:r>
              <a:rPr lang="en-US" altLang="zh-CN" dirty="0">
                <a:solidFill>
                  <a:srgbClr val="0000FF"/>
                </a:solidFill>
              </a:rPr>
              <a:t> </a:t>
            </a:r>
            <a:r>
              <a:rPr lang="en-US" altLang="zh-CN" dirty="0" err="1">
                <a:solidFill>
                  <a:srgbClr val="0000FF"/>
                </a:solidFill>
              </a:rPr>
              <a:t>ip</a:t>
            </a:r>
            <a:r>
              <a:rPr lang="zh-CN" altLang="en-US" dirty="0">
                <a:solidFill>
                  <a:srgbClr val="0000FF"/>
                </a:solidFill>
              </a:rPr>
              <a:t>进行配置</a:t>
            </a: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B75EC603-8DCA-4337-A083-2A15953FD8C0}"/>
              </a:ext>
            </a:extLst>
          </p:cNvPr>
          <p:cNvSpPr/>
          <p:nvPr/>
        </p:nvSpPr>
        <p:spPr>
          <a:xfrm>
            <a:off x="6732240" y="1064769"/>
            <a:ext cx="1512169" cy="1152128"/>
          </a:xfrm>
          <a:prstGeom prst="wedgeRoundRectCallout">
            <a:avLst>
              <a:gd name="adj1" fmla="val 4001"/>
              <a:gd name="adj2" fmla="val 154333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输入端口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个，位宽均为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，输出为</a:t>
            </a:r>
            <a:r>
              <a:rPr lang="en-US" altLang="zh-CN" dirty="0">
                <a:solidFill>
                  <a:srgbClr val="0000FF"/>
                </a:solidFill>
              </a:rPr>
              <a:t>8</a:t>
            </a:r>
            <a:r>
              <a:rPr lang="zh-CN" altLang="en-US" dirty="0">
                <a:solidFill>
                  <a:srgbClr val="0000FF"/>
                </a:solidFill>
              </a:rPr>
              <a:t>位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1C51E3-E3E3-479F-818C-F36F99516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953881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F43580AA-6C7F-4161-BC57-D795C3E5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506E2A-5148-4540-B602-4DABFFD091B0}"/>
              </a:ext>
            </a:extLst>
          </p:cNvPr>
          <p:cNvSpPr txBox="1"/>
          <p:nvPr/>
        </p:nvSpPr>
        <p:spPr>
          <a:xfrm>
            <a:off x="683568" y="1017602"/>
            <a:ext cx="1872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slice </a:t>
            </a:r>
            <a:r>
              <a:rPr lang="en-US" altLang="zh-CN" dirty="0" err="1"/>
              <a:t>ip</a:t>
            </a:r>
            <a:r>
              <a:rPr lang="zh-CN" altLang="en-US" dirty="0"/>
              <a:t>配置完成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EFAF07-49C8-4F62-84AB-2D9150474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8537" y="1957387"/>
            <a:ext cx="2066925" cy="2943225"/>
          </a:xfrm>
          <a:prstGeom prst="rect">
            <a:avLst/>
          </a:prstGeom>
        </p:spPr>
      </p:pic>
      <p:sp>
        <p:nvSpPr>
          <p:cNvPr id="5" name="对话气泡: 圆角矩形 4">
            <a:extLst>
              <a:ext uri="{FF2B5EF4-FFF2-40B4-BE49-F238E27FC236}">
                <a16:creationId xmlns:a16="http://schemas.microsoft.com/office/drawing/2014/main" id="{797707D9-C6A0-4DA7-899F-5F19E364CBA8}"/>
              </a:ext>
            </a:extLst>
          </p:cNvPr>
          <p:cNvSpPr/>
          <p:nvPr/>
        </p:nvSpPr>
        <p:spPr>
          <a:xfrm>
            <a:off x="6588224" y="1484784"/>
            <a:ext cx="1800200" cy="1368152"/>
          </a:xfrm>
          <a:prstGeom prst="wedgeRoundRectCallout">
            <a:avLst>
              <a:gd name="adj1" fmla="val -132850"/>
              <a:gd name="adj2" fmla="val 51601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0000FF"/>
                </a:solidFill>
              </a:rPr>
              <a:t>输入端口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个，位宽均为</a:t>
            </a:r>
            <a:r>
              <a:rPr lang="en-US" altLang="zh-CN" dirty="0">
                <a:solidFill>
                  <a:srgbClr val="0000FF"/>
                </a:solidFill>
              </a:rPr>
              <a:t>4</a:t>
            </a:r>
            <a:r>
              <a:rPr lang="zh-CN" altLang="en-US" dirty="0">
                <a:solidFill>
                  <a:srgbClr val="0000FF"/>
                </a:solidFill>
              </a:rPr>
              <a:t>，输出为</a:t>
            </a:r>
            <a:r>
              <a:rPr lang="en-US" altLang="zh-CN" dirty="0">
                <a:solidFill>
                  <a:srgbClr val="0000FF"/>
                </a:solidFill>
              </a:rPr>
              <a:t>8</a:t>
            </a:r>
            <a:r>
              <a:rPr lang="zh-CN" altLang="en-US" dirty="0">
                <a:solidFill>
                  <a:srgbClr val="0000FF"/>
                </a:solidFill>
              </a:rPr>
              <a:t>位；高位为</a:t>
            </a:r>
            <a:r>
              <a:rPr lang="en-US" altLang="zh-CN" dirty="0">
                <a:solidFill>
                  <a:srgbClr val="0000FF"/>
                </a:solidFill>
              </a:rPr>
              <a:t>In1[3:0]</a:t>
            </a:r>
            <a:endParaRPr lang="zh-CN" altLang="en-US" dirty="0">
              <a:solidFill>
                <a:srgbClr val="0000FF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BE1C2ED-8E90-4FBD-B2BA-5581B5089E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28830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5C4EA50-BA5B-412F-8282-6C8E0210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2348880"/>
            <a:ext cx="6600825" cy="390525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43580AA-6C7F-4161-BC57-D795C3E5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98077B0-16B5-48DD-93E2-3637A6830AD8}"/>
              </a:ext>
            </a:extLst>
          </p:cNvPr>
          <p:cNvSpPr txBox="1"/>
          <p:nvPr/>
        </p:nvSpPr>
        <p:spPr>
          <a:xfrm>
            <a:off x="1259632" y="1484784"/>
            <a:ext cx="18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添加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constant</a:t>
            </a:r>
            <a:r>
              <a:rPr lang="en-US" altLang="zh-CN" dirty="0"/>
              <a:t> </a:t>
            </a:r>
            <a:r>
              <a:rPr lang="en-US" altLang="zh-CN" dirty="0" err="1"/>
              <a:t>ip</a:t>
            </a: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1EEC7A0-29FC-4DF7-ADF4-A8507045ED5B}"/>
              </a:ext>
            </a:extLst>
          </p:cNvPr>
          <p:cNvSpPr/>
          <p:nvPr/>
        </p:nvSpPr>
        <p:spPr>
          <a:xfrm>
            <a:off x="611560" y="2749437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F309E2-544A-41D7-8ED7-6D3787795F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4525836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E71479DC-F168-49E2-8F87-3490DC24AD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414" y="1049043"/>
            <a:ext cx="3727174" cy="34290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F43580AA-6C7F-4161-BC57-D795C3E5A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B506E2A-5148-4540-B602-4DABFFD091B0}"/>
              </a:ext>
            </a:extLst>
          </p:cNvPr>
          <p:cNvSpPr txBox="1"/>
          <p:nvPr/>
        </p:nvSpPr>
        <p:spPr>
          <a:xfrm>
            <a:off x="510680" y="1256057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双击</a:t>
            </a:r>
            <a:r>
              <a:rPr lang="en-US" altLang="zh-CN" dirty="0"/>
              <a:t>constant </a:t>
            </a:r>
            <a:r>
              <a:rPr lang="en-US" altLang="zh-CN" dirty="0" err="1"/>
              <a:t>ip</a:t>
            </a:r>
            <a:r>
              <a:rPr lang="zh-CN" altLang="en-US" dirty="0"/>
              <a:t>进行配置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DA34156-FB44-4A1B-BC57-DD66D0BA1EDA}"/>
              </a:ext>
            </a:extLst>
          </p:cNvPr>
          <p:cNvSpPr txBox="1"/>
          <p:nvPr/>
        </p:nvSpPr>
        <p:spPr>
          <a:xfrm>
            <a:off x="-43499" y="3882458"/>
            <a:ext cx="28651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此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IP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可以输出可配置位宽的常数，电平可配置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0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Helvetica Neue"/>
              </a:rPr>
              <a:t>或者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Helvetica Neue"/>
              </a:rPr>
              <a:t>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60C065-2850-4B20-B531-4892239067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679" y="2160602"/>
            <a:ext cx="2184951" cy="17145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AEA170D-E12E-4442-B8E2-65C6BA653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8760" y="956658"/>
            <a:ext cx="3885482" cy="361377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02881C7-5BB6-487D-AA8C-A7C2EC7984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6422" y="3009900"/>
            <a:ext cx="1247775" cy="8382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3AA25FA8-9789-4A04-8985-A4FD8350A5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9093" y="3789040"/>
            <a:ext cx="3212728" cy="292891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85F8FF8-3865-4B3E-AA5D-0D65017A4D5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58838" y="2230133"/>
            <a:ext cx="1114425" cy="790575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DF12487-52C1-45C1-B51E-1BA8412357A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0288" y="3875103"/>
            <a:ext cx="3060101" cy="2823012"/>
          </a:xfrm>
          <a:prstGeom prst="rect">
            <a:avLst/>
          </a:prstGeom>
        </p:spPr>
      </p:pic>
      <p:sp>
        <p:nvSpPr>
          <p:cNvPr id="13" name="对话气泡: 圆角矩形 12">
            <a:extLst>
              <a:ext uri="{FF2B5EF4-FFF2-40B4-BE49-F238E27FC236}">
                <a16:creationId xmlns:a16="http://schemas.microsoft.com/office/drawing/2014/main" id="{940B937E-5687-4215-BFC7-10BBD1762140}"/>
              </a:ext>
            </a:extLst>
          </p:cNvPr>
          <p:cNvSpPr/>
          <p:nvPr/>
        </p:nvSpPr>
        <p:spPr>
          <a:xfrm>
            <a:off x="244776" y="4907366"/>
            <a:ext cx="1672652" cy="1153588"/>
          </a:xfrm>
          <a:prstGeom prst="wedgeRoundRectCallout">
            <a:avLst>
              <a:gd name="adj1" fmla="val 249308"/>
              <a:gd name="adj2" fmla="val -142302"/>
              <a:gd name="adj3" fmla="val 16667"/>
            </a:avLst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rgbClr val="0000FF"/>
                </a:solidFill>
              </a:rPr>
              <a:t>Constant0=5’b0</a:t>
            </a:r>
          </a:p>
          <a:p>
            <a:pPr algn="ctr"/>
            <a:r>
              <a:rPr lang="en-US" altLang="zh-CN" sz="1400" dirty="0">
                <a:solidFill>
                  <a:srgbClr val="0000FF"/>
                </a:solidFill>
              </a:rPr>
              <a:t>Constant1=5’b1</a:t>
            </a:r>
          </a:p>
          <a:p>
            <a:pPr algn="ctr"/>
            <a:r>
              <a:rPr lang="en-US" altLang="zh-CN" sz="1400" dirty="0">
                <a:solidFill>
                  <a:srgbClr val="0000FF"/>
                </a:solidFill>
              </a:rPr>
              <a:t>Constant2=8’b1</a:t>
            </a:r>
          </a:p>
          <a:p>
            <a:pPr algn="ctr"/>
            <a:r>
              <a:rPr lang="en-US" altLang="zh-CN" sz="1400" dirty="0">
                <a:solidFill>
                  <a:srgbClr val="0000FF"/>
                </a:solidFill>
              </a:rPr>
              <a:t>Constant3=1’b1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C20517A-0EA3-4791-A777-6EF356AB7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7357420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44C6D08-37B2-432A-AF42-1C300D574752}"/>
              </a:ext>
            </a:extLst>
          </p:cNvPr>
          <p:cNvSpPr txBox="1"/>
          <p:nvPr/>
        </p:nvSpPr>
        <p:spPr>
          <a:xfrm>
            <a:off x="328063" y="115152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点击端口，右键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Make External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，可将端口引出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5A0683B-C63D-46C3-A4BC-E17E71936F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225" r="40938" b="37394"/>
          <a:stretch/>
        </p:blipFill>
        <p:spPr>
          <a:xfrm>
            <a:off x="218805" y="1819716"/>
            <a:ext cx="2088230" cy="321856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12CF659-8E7E-43B3-A2ED-88D9BE1AEF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063" y="1484784"/>
            <a:ext cx="6477000" cy="2676525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D6D9CF8-1E3A-4B20-989F-07571D33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5E5ECBA5-6BC1-4C36-B819-84119F4F7464}"/>
              </a:ext>
            </a:extLst>
          </p:cNvPr>
          <p:cNvSpPr/>
          <p:nvPr/>
        </p:nvSpPr>
        <p:spPr>
          <a:xfrm>
            <a:off x="234854" y="4017293"/>
            <a:ext cx="102477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5E8DAEB-59AF-4B9C-ADFD-6047209753E2}"/>
              </a:ext>
            </a:extLst>
          </p:cNvPr>
          <p:cNvSpPr/>
          <p:nvPr/>
        </p:nvSpPr>
        <p:spPr>
          <a:xfrm>
            <a:off x="4387674" y="2282741"/>
            <a:ext cx="102477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DD6B298-E6CF-48AF-B400-77ADCCA2F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505102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844C6D08-37B2-432A-AF42-1C300D574752}"/>
              </a:ext>
            </a:extLst>
          </p:cNvPr>
          <p:cNvSpPr txBox="1"/>
          <p:nvPr/>
        </p:nvSpPr>
        <p:spPr>
          <a:xfrm>
            <a:off x="328063" y="1151523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点击端口，右键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External Port Properties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，可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对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端口进行重新命名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F2BA9CD-C4BC-4C08-B6BC-8FD4FB4240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037" b="7871"/>
          <a:stretch/>
        </p:blipFill>
        <p:spPr>
          <a:xfrm>
            <a:off x="148551" y="1717010"/>
            <a:ext cx="4751512" cy="4736326"/>
          </a:xfrm>
          <a:prstGeom prst="rect">
            <a:avLst/>
          </a:prstGeom>
        </p:spPr>
      </p:pic>
      <p:sp>
        <p:nvSpPr>
          <p:cNvPr id="13" name="标题 1">
            <a:extLst>
              <a:ext uri="{FF2B5EF4-FFF2-40B4-BE49-F238E27FC236}">
                <a16:creationId xmlns:a16="http://schemas.microsoft.com/office/drawing/2014/main" id="{CD6D9CF8-1E3A-4B20-989F-07571D333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2055E5-1AF6-445F-80DE-AE0F081874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9792" y="2996952"/>
            <a:ext cx="6295657" cy="205740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4D6B8ABA-C8D5-4FD5-930C-40E1DD615938}"/>
              </a:ext>
            </a:extLst>
          </p:cNvPr>
          <p:cNvSpPr/>
          <p:nvPr/>
        </p:nvSpPr>
        <p:spPr>
          <a:xfrm>
            <a:off x="827584" y="2626336"/>
            <a:ext cx="122413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26C247F0-00AB-4606-B5F3-F981F5FA7353}"/>
              </a:ext>
            </a:extLst>
          </p:cNvPr>
          <p:cNvSpPr/>
          <p:nvPr/>
        </p:nvSpPr>
        <p:spPr>
          <a:xfrm>
            <a:off x="5847620" y="3737620"/>
            <a:ext cx="1024778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12BB9136-3678-49F5-93B2-A73247EF06CF}"/>
              </a:ext>
            </a:extLst>
          </p:cNvPr>
          <p:cNvSpPr/>
          <p:nvPr/>
        </p:nvSpPr>
        <p:spPr>
          <a:xfrm>
            <a:off x="2699792" y="3762262"/>
            <a:ext cx="144016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4789A6-B261-41F9-A515-D5B6859AF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368341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099B387C-294D-429C-A03F-8FC3AD36B8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" y="1556792"/>
            <a:ext cx="9144000" cy="46664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C8D4AE-2A52-455C-A4F3-8A5FA0CCA918}"/>
              </a:ext>
            </a:extLst>
          </p:cNvPr>
          <p:cNvSpPr txBox="1"/>
          <p:nvPr/>
        </p:nvSpPr>
        <p:spPr>
          <a:xfrm>
            <a:off x="1979712" y="362410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Family: Kintex7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FECA10-B7EB-4761-8BFC-06FCA88610AB}"/>
              </a:ext>
            </a:extLst>
          </p:cNvPr>
          <p:cNvSpPr txBox="1"/>
          <p:nvPr/>
        </p:nvSpPr>
        <p:spPr>
          <a:xfrm>
            <a:off x="4816223" y="3622245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Device: XC7K160T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CB7365-6DFC-437A-BE65-8CE760466E61}"/>
              </a:ext>
            </a:extLst>
          </p:cNvPr>
          <p:cNvSpPr txBox="1"/>
          <p:nvPr/>
        </p:nvSpPr>
        <p:spPr>
          <a:xfrm>
            <a:off x="1979711" y="4628194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Package: FFG676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B03D75-5250-4E07-94EB-E2B02EC17964}"/>
              </a:ext>
            </a:extLst>
          </p:cNvPr>
          <p:cNvSpPr txBox="1"/>
          <p:nvPr/>
        </p:nvSpPr>
        <p:spPr>
          <a:xfrm>
            <a:off x="4792498" y="4628193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Speed: </a:t>
            </a:r>
          </a:p>
          <a:p>
            <a:r>
              <a:rPr lang="en-US" altLang="zh-CN" dirty="0"/>
              <a:t>-2L</a:t>
            </a:r>
            <a:endParaRPr lang="zh-CN" altLang="en-US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21BCC6F9-819E-4CFB-9E4F-2777C1B30D9A}"/>
              </a:ext>
            </a:extLst>
          </p:cNvPr>
          <p:cNvSpPr txBox="1">
            <a:spLocks/>
          </p:cNvSpPr>
          <p:nvPr/>
        </p:nvSpPr>
        <p:spPr bwMode="auto">
          <a:xfrm>
            <a:off x="28876" y="1576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019D0677-7F1C-4FA3-8F81-9C771393E3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054" y="1134936"/>
            <a:ext cx="8958222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创建基于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XC7K160TFFG-2L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的工程，点击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Finish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结束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EB3479F-E8AC-4FB7-88CC-5B68200B8E58}"/>
              </a:ext>
            </a:extLst>
          </p:cNvPr>
          <p:cNvSpPr/>
          <p:nvPr/>
        </p:nvSpPr>
        <p:spPr>
          <a:xfrm>
            <a:off x="5580112" y="5860799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1E8EB24-9013-4DD2-9C9D-1D4BD8FF6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0378661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77E39B0-CD81-4620-B87C-930FEA01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72816"/>
            <a:ext cx="6705600" cy="36861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56C72C-80D7-404E-9979-7B43E027E76E}"/>
              </a:ext>
            </a:extLst>
          </p:cNvPr>
          <p:cNvSpPr txBox="1"/>
          <p:nvPr/>
        </p:nvSpPr>
        <p:spPr>
          <a:xfrm>
            <a:off x="611560" y="1052736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鼠标移动到端口处，待鼠标形状变成铅笔状，可以进行连线，将输入分别连接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92FF98A6-C321-4874-AD53-6AF69E352C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B91C572-708D-458E-8581-2DB0A329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847737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421142FD-1E1E-4783-8225-C0DE44E3EDDB}"/>
              </a:ext>
            </a:extLst>
          </p:cNvPr>
          <p:cNvSpPr txBox="1"/>
          <p:nvPr/>
        </p:nvSpPr>
        <p:spPr>
          <a:xfrm>
            <a:off x="539552" y="116552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连接后的布局如图</a:t>
            </a:r>
            <a:br>
              <a:rPr lang="zh-CN" altLang="en-US" dirty="0"/>
            </a:b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7B0B942-82EC-4AAC-84D4-EB9A1FD65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31138"/>
            <a:ext cx="9144000" cy="3595723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CCC2891B-5F7B-4D74-9972-6F72E2BD88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B1C0B7E-3EC2-4450-8212-AF9EA73E2AB1}"/>
              </a:ext>
            </a:extLst>
          </p:cNvPr>
          <p:cNvSpPr txBox="1"/>
          <p:nvPr/>
        </p:nvSpPr>
        <p:spPr>
          <a:xfrm>
            <a:off x="179512" y="5015204"/>
            <a:ext cx="4572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2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MUX2T1_5;</a:t>
            </a:r>
            <a:br>
              <a:rPr lang="zh-CN" altLang="en-US" dirty="0"/>
            </a:b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MUX8T1_8;</a:t>
            </a:r>
            <a:br>
              <a:rPr lang="zh-CN" altLang="en-US" dirty="0"/>
            </a:br>
            <a:r>
              <a:rPr lang="en-US" altLang="zh-CN" dirty="0">
                <a:solidFill>
                  <a:srgbClr val="000000"/>
                </a:solidFill>
                <a:ea typeface="宋体" panose="02010600030101010101" pitchFamily="2" charset="-122"/>
              </a:rPr>
              <a:t>1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个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ea typeface="宋体" panose="02010600030101010101" pitchFamily="2" charset="-122"/>
              </a:rPr>
              <a:t>MUX4T1_5;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9C550D93-3C31-467C-801A-C7A72922853A}"/>
              </a:ext>
            </a:extLst>
          </p:cNvPr>
          <p:cNvSpPr txBox="1"/>
          <p:nvPr/>
        </p:nvSpPr>
        <p:spPr>
          <a:xfrm>
            <a:off x="1768724" y="4797152"/>
            <a:ext cx="186717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constant</a:t>
            </a:r>
          </a:p>
          <a:p>
            <a:r>
              <a:rPr lang="en-US" altLang="zh-CN" dirty="0"/>
              <a:t>Constant0=5’b0</a:t>
            </a:r>
          </a:p>
          <a:p>
            <a:r>
              <a:rPr lang="en-US" altLang="zh-CN" dirty="0"/>
              <a:t>Constant1=5’b1</a:t>
            </a:r>
          </a:p>
          <a:p>
            <a:r>
              <a:rPr lang="en-US" altLang="zh-CN" dirty="0"/>
              <a:t>Constant2=8’b1</a:t>
            </a:r>
          </a:p>
          <a:p>
            <a:r>
              <a:rPr lang="en-US" altLang="zh-CN" dirty="0"/>
              <a:t>Constant3=1’b1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CC0EF8A-B252-40B9-B696-1D075E571B65}"/>
              </a:ext>
            </a:extLst>
          </p:cNvPr>
          <p:cNvSpPr txBox="1"/>
          <p:nvPr/>
        </p:nvSpPr>
        <p:spPr>
          <a:xfrm>
            <a:off x="3667919" y="4797152"/>
            <a:ext cx="18671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个</a:t>
            </a:r>
            <a:r>
              <a:rPr lang="en-US" altLang="zh-CN" dirty="0" err="1"/>
              <a:t>concat</a:t>
            </a:r>
            <a:endParaRPr lang="en-US" altLang="zh-CN" dirty="0"/>
          </a:p>
          <a:p>
            <a:r>
              <a:rPr lang="zh-CN" altLang="en-US" dirty="0"/>
              <a:t>输入两个</a:t>
            </a:r>
            <a:r>
              <a:rPr lang="en-US" altLang="zh-CN" dirty="0"/>
              <a:t>4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输出一个</a:t>
            </a:r>
            <a:r>
              <a:rPr lang="en-US" altLang="zh-CN" dirty="0"/>
              <a:t>8</a:t>
            </a:r>
            <a:r>
              <a:rPr lang="zh-CN" altLang="en-US" dirty="0"/>
              <a:t>位</a:t>
            </a:r>
            <a:endParaRPr lang="en-US" altLang="zh-CN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413BB1-C983-4FFB-A703-5E4E7B5A5F5F}"/>
              </a:ext>
            </a:extLst>
          </p:cNvPr>
          <p:cNvSpPr txBox="1"/>
          <p:nvPr/>
        </p:nvSpPr>
        <p:spPr>
          <a:xfrm>
            <a:off x="5372671" y="5226861"/>
            <a:ext cx="34196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4</a:t>
            </a:r>
            <a:r>
              <a:rPr lang="zh-CN" altLang="en-US" dirty="0"/>
              <a:t>个</a:t>
            </a:r>
            <a:r>
              <a:rPr lang="en-US" altLang="zh-CN" dirty="0"/>
              <a:t>slice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个将输入</a:t>
            </a:r>
            <a:r>
              <a:rPr lang="en-US" altLang="zh-CN" dirty="0"/>
              <a:t>5</a:t>
            </a:r>
            <a:r>
              <a:rPr lang="zh-CN" altLang="en-US" dirty="0"/>
              <a:t>位截取低四位输出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个将输入</a:t>
            </a:r>
            <a:r>
              <a:rPr lang="en-US" altLang="zh-CN" dirty="0"/>
              <a:t>8</a:t>
            </a:r>
            <a:r>
              <a:rPr lang="zh-CN" altLang="en-US" dirty="0"/>
              <a:t>位截取第五位输出</a:t>
            </a:r>
            <a:endParaRPr lang="en-US" altLang="zh-CN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D82680E-EAF0-4602-AAC9-E283580677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569787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AE6C0BB-5CD2-4F85-BF7F-F688BEF5A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73" y="3132589"/>
            <a:ext cx="9144000" cy="273977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09E51DC-2FD6-40A2-A107-03C7B7D22A95}"/>
              </a:ext>
            </a:extLst>
          </p:cNvPr>
          <p:cNvSpPr txBox="1"/>
          <p:nvPr/>
        </p:nvSpPr>
        <p:spPr>
          <a:xfrm>
            <a:off x="22473" y="1483462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93939"/>
                </a:solidFill>
                <a:effectLst/>
                <a:latin typeface="PingFang SC"/>
              </a:rPr>
              <a:t>右键单击程序框图上的任意位置，然后选择</a:t>
            </a:r>
            <a:r>
              <a:rPr lang="en-US" altLang="zh-CN" b="0" i="0" dirty="0">
                <a:solidFill>
                  <a:srgbClr val="393939"/>
                </a:solidFill>
                <a:effectLst/>
                <a:latin typeface="PingFang SC"/>
              </a:rPr>
              <a:t>Regenerate Layout</a:t>
            </a:r>
            <a:r>
              <a:rPr lang="zh-CN" altLang="en-US" b="0" i="0" dirty="0">
                <a:solidFill>
                  <a:srgbClr val="393939"/>
                </a:solidFill>
                <a:effectLst/>
                <a:latin typeface="PingFang SC"/>
              </a:rPr>
              <a:t>（重新生成布局），这将整齐地组织设计中的块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E0EB9FB-47FE-464E-804A-FF535651A5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613" t="14983" r="45274" b="24788"/>
          <a:stretch/>
        </p:blipFill>
        <p:spPr>
          <a:xfrm>
            <a:off x="6444208" y="476672"/>
            <a:ext cx="1656184" cy="3096345"/>
          </a:xfrm>
          <a:prstGeom prst="rect">
            <a:avLst/>
          </a:prstGeom>
        </p:spPr>
      </p:pic>
      <p:sp>
        <p:nvSpPr>
          <p:cNvPr id="14" name="标题 1">
            <a:extLst>
              <a:ext uri="{FF2B5EF4-FFF2-40B4-BE49-F238E27FC236}">
                <a16:creationId xmlns:a16="http://schemas.microsoft.com/office/drawing/2014/main" id="{9F6A4766-D709-4A68-AD11-706E98D08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36CC79C-348C-4DA5-8269-93536D79FE66}"/>
              </a:ext>
            </a:extLst>
          </p:cNvPr>
          <p:cNvSpPr/>
          <p:nvPr/>
        </p:nvSpPr>
        <p:spPr>
          <a:xfrm>
            <a:off x="6444208" y="3097168"/>
            <a:ext cx="122413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849A09D-C172-4AF8-84C0-9A31795A5A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669939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254E99A-1D9B-4C8F-A864-3BAD4054FF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778"/>
          <a:stretch/>
        </p:blipFill>
        <p:spPr>
          <a:xfrm>
            <a:off x="107504" y="1165527"/>
            <a:ext cx="9144000" cy="494675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F2A66F-5066-4AAE-86BA-58424ABCD684}"/>
              </a:ext>
            </a:extLst>
          </p:cNvPr>
          <p:cNvSpPr txBox="1"/>
          <p:nvPr/>
        </p:nvSpPr>
        <p:spPr>
          <a:xfrm>
            <a:off x="3851920" y="1319296"/>
            <a:ext cx="46379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393939"/>
                </a:solidFill>
                <a:effectLst/>
                <a:latin typeface="PingFang SC"/>
              </a:rPr>
              <a:t>单击</a:t>
            </a:r>
            <a:r>
              <a:rPr lang="en-US" altLang="zh-CN" b="0" i="0" dirty="0">
                <a:solidFill>
                  <a:srgbClr val="393939"/>
                </a:solidFill>
                <a:effectLst/>
                <a:latin typeface="PingFang SC"/>
              </a:rPr>
              <a:t>Tools</a:t>
            </a:r>
            <a:r>
              <a:rPr lang="zh-CN" altLang="en-US" b="0" i="0" dirty="0">
                <a:solidFill>
                  <a:srgbClr val="393939"/>
                </a:solidFill>
                <a:effectLst/>
                <a:latin typeface="PingFang SC"/>
              </a:rPr>
              <a:t>，选择单击</a:t>
            </a:r>
            <a:r>
              <a:rPr lang="en-US" altLang="zh-CN" b="0" i="0" dirty="0">
                <a:solidFill>
                  <a:srgbClr val="393939"/>
                </a:solidFill>
                <a:effectLst/>
                <a:latin typeface="PingFang SC"/>
              </a:rPr>
              <a:t>Validate Design</a:t>
            </a:r>
            <a:r>
              <a:rPr lang="zh-CN" altLang="en-US" b="0" i="0" dirty="0">
                <a:solidFill>
                  <a:srgbClr val="393939"/>
                </a:solidFill>
                <a:effectLst/>
                <a:latin typeface="PingFang SC"/>
              </a:rPr>
              <a:t>，检查程序框图是否有误，结果直接点击</a:t>
            </a:r>
            <a:r>
              <a:rPr lang="en-US" altLang="zh-CN" b="0" i="0" dirty="0">
                <a:solidFill>
                  <a:srgbClr val="393939"/>
                </a:solidFill>
                <a:effectLst/>
                <a:latin typeface="PingFang SC"/>
              </a:rPr>
              <a:t>Ok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D75CB2-3BA9-44C6-9C64-C02C530E5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3789040"/>
            <a:ext cx="5105400" cy="16002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A7095166-C9DA-4EDB-9327-434B968D1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BD8D8C2-2F68-43C6-B87D-AD9DCBECC228}"/>
              </a:ext>
            </a:extLst>
          </p:cNvPr>
          <p:cNvSpPr/>
          <p:nvPr/>
        </p:nvSpPr>
        <p:spPr>
          <a:xfrm>
            <a:off x="755575" y="1336832"/>
            <a:ext cx="1629317" cy="43598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2E512B59-685C-4FB7-8568-B0FCA89B56B7}"/>
              </a:ext>
            </a:extLst>
          </p:cNvPr>
          <p:cNvSpPr/>
          <p:nvPr/>
        </p:nvSpPr>
        <p:spPr>
          <a:xfrm>
            <a:off x="5792552" y="4869160"/>
            <a:ext cx="122413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611D749-A87A-478C-97FD-A9343C306D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843394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EB9FBDF7-6D3D-4909-A66D-D59648A501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980"/>
          <a:stretch/>
        </p:blipFill>
        <p:spPr>
          <a:xfrm>
            <a:off x="0" y="1340768"/>
            <a:ext cx="9144000" cy="473073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EF619D6-60C7-4C1E-9CD3-F8F33ECC06C9}"/>
              </a:ext>
            </a:extLst>
          </p:cNvPr>
          <p:cNvSpPr txBox="1"/>
          <p:nvPr/>
        </p:nvSpPr>
        <p:spPr>
          <a:xfrm>
            <a:off x="827584" y="956627"/>
            <a:ext cx="67687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右击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OExp01_muxctrl.bd,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单击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Generate Output Products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786C5E59-A025-4770-B9C0-41C5DF4C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5D7A5109-635C-4905-B954-B135BD6046FD}"/>
              </a:ext>
            </a:extLst>
          </p:cNvPr>
          <p:cNvSpPr/>
          <p:nvPr/>
        </p:nvSpPr>
        <p:spPr>
          <a:xfrm>
            <a:off x="2771800" y="2348880"/>
            <a:ext cx="1368152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BE1CF3-4B3A-417F-8C27-86501ADB93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0144008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439641-8A6C-423F-943B-9CE0756CC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20754"/>
            <a:ext cx="9144000" cy="48164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4475A4-3B66-43AD-B71F-EF4179321CC8}"/>
              </a:ext>
            </a:extLst>
          </p:cNvPr>
          <p:cNvSpPr txBox="1"/>
          <p:nvPr/>
        </p:nvSpPr>
        <p:spPr>
          <a:xfrm>
            <a:off x="4355976" y="98072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Global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。等待生成成功，点确认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58B57D0-836D-4E95-9E7E-4C2277EF5D8F}"/>
              </a:ext>
            </a:extLst>
          </p:cNvPr>
          <p:cNvSpPr/>
          <p:nvPr/>
        </p:nvSpPr>
        <p:spPr>
          <a:xfrm>
            <a:off x="2123728" y="3645024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F844B890-56F6-4CDC-8BEC-E1078EF29C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32FC58C-F56B-4E20-B41F-4E25FEBC3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801881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283BB05-91D6-4616-A9BC-2FD5F642B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9619"/>
            <a:ext cx="9144000" cy="501876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44475A4-3B66-43AD-B71F-EF4179321CC8}"/>
              </a:ext>
            </a:extLst>
          </p:cNvPr>
          <p:cNvSpPr txBox="1"/>
          <p:nvPr/>
        </p:nvSpPr>
        <p:spPr>
          <a:xfrm>
            <a:off x="4355976" y="980728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Global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。等待生成成功，点确认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D58B57D0-836D-4E95-9E7E-4C2277EF5D8F}"/>
              </a:ext>
            </a:extLst>
          </p:cNvPr>
          <p:cNvSpPr/>
          <p:nvPr/>
        </p:nvSpPr>
        <p:spPr>
          <a:xfrm>
            <a:off x="3347864" y="3501008"/>
            <a:ext cx="72008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F74EC055-A7CD-4649-9BA3-C6C76F04DF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914712A-74E2-4C46-A556-B5FDAF96D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44996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E820BC20-1431-4DCD-B308-29DDB4FAEE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750" b="6828"/>
          <a:stretch/>
        </p:blipFill>
        <p:spPr>
          <a:xfrm>
            <a:off x="101901" y="1469827"/>
            <a:ext cx="8892478" cy="478996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715640A-D546-4E21-B9E1-DF7F9828DB52}"/>
              </a:ext>
            </a:extLst>
          </p:cNvPr>
          <p:cNvSpPr txBox="1"/>
          <p:nvPr/>
        </p:nvSpPr>
        <p:spPr>
          <a:xfrm>
            <a:off x="101901" y="980728"/>
            <a:ext cx="54726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右击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OExp01_muxctrl.bd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 HDL Wrapper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这步的作用是产生顶层的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HDL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950D0D-EF36-452E-B339-6EBBD6E390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4EF42AB2-941F-4027-AD4D-05DF164A1731}"/>
              </a:ext>
            </a:extLst>
          </p:cNvPr>
          <p:cNvSpPr/>
          <p:nvPr/>
        </p:nvSpPr>
        <p:spPr>
          <a:xfrm>
            <a:off x="2873676" y="2064342"/>
            <a:ext cx="1224136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E8CA76-DE4D-48B3-AD49-39116CE7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1656425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A9FF63BE-08AE-47E5-9B4F-3700C6F17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5485"/>
            <a:ext cx="9144000" cy="483849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37563C8-138C-4C3E-B75D-64C4F0769290}"/>
              </a:ext>
            </a:extLst>
          </p:cNvPr>
          <p:cNvSpPr txBox="1"/>
          <p:nvPr/>
        </p:nvSpPr>
        <p:spPr>
          <a:xfrm>
            <a:off x="251522" y="1126318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Leave Let Vivado manager wrapper and auto-update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然后单击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OK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2A5D7C1-9850-4ADD-8DB6-8ED4C5A9811C}"/>
              </a:ext>
            </a:extLst>
          </p:cNvPr>
          <p:cNvSpPr/>
          <p:nvPr/>
        </p:nvSpPr>
        <p:spPr>
          <a:xfrm>
            <a:off x="1751557" y="4077072"/>
            <a:ext cx="2902820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BA2C184E-6244-467A-AD7E-D5355B4C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E52E8F1-AE47-4F87-ADF4-2D6B4673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314188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5ADFA8-DF6E-4524-A145-317FAA50AC73}"/>
              </a:ext>
            </a:extLst>
          </p:cNvPr>
          <p:cNvSpPr txBox="1"/>
          <p:nvPr/>
        </p:nvSpPr>
        <p:spPr>
          <a:xfrm>
            <a:off x="20216" y="1378179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生成的顶层文件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6EA132-DECD-4CB6-AB92-CFC2BE561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16" y="2237162"/>
            <a:ext cx="9144000" cy="364011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054D5F3E-8940-4C44-A165-18D854EDD2AE}"/>
              </a:ext>
            </a:extLst>
          </p:cNvPr>
          <p:cNvSpPr/>
          <p:nvPr/>
        </p:nvSpPr>
        <p:spPr>
          <a:xfrm>
            <a:off x="0" y="2916125"/>
            <a:ext cx="2902820" cy="22484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EBD87D-8361-4DF8-9D8C-C01B78E02D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34553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B4D12243-9A30-4B21-BF1B-33AA154E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12" y="1484784"/>
            <a:ext cx="9144000" cy="4819650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5443FB-A26D-4132-8212-BF79B9E1C134}"/>
              </a:ext>
            </a:extLst>
          </p:cNvPr>
          <p:cNvSpPr/>
          <p:nvPr/>
        </p:nvSpPr>
        <p:spPr>
          <a:xfrm>
            <a:off x="31221" y="1892424"/>
            <a:ext cx="1132482" cy="439248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A000E-312F-42A8-9215-C437137888C2}"/>
              </a:ext>
            </a:extLst>
          </p:cNvPr>
          <p:cNvSpPr txBox="1"/>
          <p:nvPr/>
        </p:nvSpPr>
        <p:spPr>
          <a:xfrm>
            <a:off x="-46508" y="5786842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工作流窗口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77954E-EBD2-4A59-B0DC-07BFD889DE3F}"/>
              </a:ext>
            </a:extLst>
          </p:cNvPr>
          <p:cNvSpPr/>
          <p:nvPr/>
        </p:nvSpPr>
        <p:spPr>
          <a:xfrm>
            <a:off x="1206027" y="1880232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599427-9EE0-4C4F-88E6-B25A9A935450}"/>
              </a:ext>
            </a:extLst>
          </p:cNvPr>
          <p:cNvSpPr txBox="1"/>
          <p:nvPr/>
        </p:nvSpPr>
        <p:spPr>
          <a:xfrm>
            <a:off x="1550589" y="3017025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源文件窗口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4047AF-A742-4C0E-84F9-B8D3A024211B}"/>
              </a:ext>
            </a:extLst>
          </p:cNvPr>
          <p:cNvSpPr/>
          <p:nvPr/>
        </p:nvSpPr>
        <p:spPr>
          <a:xfrm>
            <a:off x="1206027" y="3497272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65E33-20CB-4E87-8CF6-AA3919B6882B}"/>
              </a:ext>
            </a:extLst>
          </p:cNvPr>
          <p:cNvSpPr txBox="1"/>
          <p:nvPr/>
        </p:nvSpPr>
        <p:spPr>
          <a:xfrm>
            <a:off x="1561024" y="4326201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属性窗口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965B17-D726-4AB0-8E1B-8BDCA6A0C9CD}"/>
              </a:ext>
            </a:extLst>
          </p:cNvPr>
          <p:cNvSpPr/>
          <p:nvPr/>
        </p:nvSpPr>
        <p:spPr>
          <a:xfrm>
            <a:off x="3175203" y="1951337"/>
            <a:ext cx="5958408" cy="298895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234F85-7CF7-423B-BE5B-0EC3672D4BF0}"/>
              </a:ext>
            </a:extLst>
          </p:cNvPr>
          <p:cNvSpPr txBox="1"/>
          <p:nvPr/>
        </p:nvSpPr>
        <p:spPr>
          <a:xfrm>
            <a:off x="6336704" y="227690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工作区窗口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B98618E-88F8-42F0-BD01-7BA008A9D2E5}"/>
              </a:ext>
            </a:extLst>
          </p:cNvPr>
          <p:cNvSpPr/>
          <p:nvPr/>
        </p:nvSpPr>
        <p:spPr>
          <a:xfrm>
            <a:off x="1252230" y="5112433"/>
            <a:ext cx="7902112" cy="93133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F8A91A-C3FB-4462-AEEC-9BE2467FA490}"/>
              </a:ext>
            </a:extLst>
          </p:cNvPr>
          <p:cNvSpPr txBox="1"/>
          <p:nvPr/>
        </p:nvSpPr>
        <p:spPr>
          <a:xfrm>
            <a:off x="3888432" y="5612821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脚本流程窗口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50B2790-11B7-4236-90F2-002BF7DD291E}"/>
              </a:ext>
            </a:extLst>
          </p:cNvPr>
          <p:cNvSpPr txBox="1">
            <a:spLocks/>
          </p:cNvSpPr>
          <p:nvPr/>
        </p:nvSpPr>
        <p:spPr bwMode="auto">
          <a:xfrm>
            <a:off x="31221" y="1660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AD40943D-AAD6-434F-B6FA-D7AC1783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595" y="1119701"/>
            <a:ext cx="10182358" cy="3816424"/>
          </a:xfrm>
        </p:spPr>
        <p:txBody>
          <a:bodyPr/>
          <a:lstStyle/>
          <a:p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操作界面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FD4908-00EC-4C31-BC45-B829908D8381}"/>
              </a:ext>
            </a:extLst>
          </p:cNvPr>
          <p:cNvSpPr txBox="1"/>
          <p:nvPr/>
        </p:nvSpPr>
        <p:spPr>
          <a:xfrm>
            <a:off x="403466" y="2161484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工程设置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62DE9BBD-27B5-4757-B067-229DB62DD714}"/>
              </a:ext>
            </a:extLst>
          </p:cNvPr>
          <p:cNvSpPr txBox="1"/>
          <p:nvPr/>
        </p:nvSpPr>
        <p:spPr>
          <a:xfrm>
            <a:off x="536814" y="2333257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添加代码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A89AB337-3983-49C1-B718-B3BA1A84AA0B}"/>
              </a:ext>
            </a:extLst>
          </p:cNvPr>
          <p:cNvSpPr txBox="1"/>
          <p:nvPr/>
        </p:nvSpPr>
        <p:spPr>
          <a:xfrm>
            <a:off x="468805" y="2619732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800" b="0" i="0" dirty="0">
                <a:solidFill>
                  <a:srgbClr val="FF0000"/>
                </a:solidFill>
                <a:effectLst/>
                <a:latin typeface="-apple-system"/>
              </a:rPr>
              <a:t>IP</a:t>
            </a:r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核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5FBC55A-27F8-46FC-B995-D91ECB76524A}"/>
              </a:ext>
            </a:extLst>
          </p:cNvPr>
          <p:cNvSpPr txBox="1"/>
          <p:nvPr/>
        </p:nvSpPr>
        <p:spPr>
          <a:xfrm>
            <a:off x="248249" y="3068403"/>
            <a:ext cx="929212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创建硬件原理图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07EEB6C-9AF2-45DF-8CA6-36600D4D5867}"/>
              </a:ext>
            </a:extLst>
          </p:cNvPr>
          <p:cNvSpPr txBox="1"/>
          <p:nvPr/>
        </p:nvSpPr>
        <p:spPr>
          <a:xfrm>
            <a:off x="607048" y="3560931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仿真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B2ED555-BF55-416A-B200-936EBDCFBE3E}"/>
              </a:ext>
            </a:extLst>
          </p:cNvPr>
          <p:cNvSpPr txBox="1"/>
          <p:nvPr/>
        </p:nvSpPr>
        <p:spPr>
          <a:xfrm>
            <a:off x="508606" y="3932980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800" b="0" i="0" dirty="0">
                <a:solidFill>
                  <a:srgbClr val="FF0000"/>
                </a:solidFill>
                <a:effectLst/>
                <a:latin typeface="-apple-system"/>
              </a:rPr>
              <a:t>RTL</a:t>
            </a:r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分析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0620D7BA-148A-4B27-A706-D81DA54374B4}"/>
              </a:ext>
            </a:extLst>
          </p:cNvPr>
          <p:cNvSpPr txBox="1"/>
          <p:nvPr/>
        </p:nvSpPr>
        <p:spPr>
          <a:xfrm>
            <a:off x="557454" y="4333606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综合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F6E60650-4B58-4950-82D7-3D27A4BFACA6}"/>
              </a:ext>
            </a:extLst>
          </p:cNvPr>
          <p:cNvSpPr txBox="1"/>
          <p:nvPr/>
        </p:nvSpPr>
        <p:spPr>
          <a:xfrm>
            <a:off x="592750" y="4781028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实现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71BBBC8A-3424-4B81-B4C7-5F94FD549366}"/>
              </a:ext>
            </a:extLst>
          </p:cNvPr>
          <p:cNvSpPr txBox="1"/>
          <p:nvPr/>
        </p:nvSpPr>
        <p:spPr>
          <a:xfrm>
            <a:off x="500499" y="5355106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生成比特流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5BF49AF2-32C7-4569-A1F4-DA7AE3DABB9A}"/>
              </a:ext>
            </a:extLst>
          </p:cNvPr>
          <p:cNvSpPr txBox="1"/>
          <p:nvPr/>
        </p:nvSpPr>
        <p:spPr>
          <a:xfrm>
            <a:off x="508606" y="5674376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连接硬件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1218FAA-FB0F-427A-AA8F-778ACC83E735}"/>
              </a:ext>
            </a:extLst>
          </p:cNvPr>
          <p:cNvSpPr txBox="1"/>
          <p:nvPr/>
        </p:nvSpPr>
        <p:spPr>
          <a:xfrm>
            <a:off x="2108334" y="2416616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设计文件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4B1EB0C-4919-4BC1-A2E6-82558340C48E}"/>
              </a:ext>
            </a:extLst>
          </p:cNvPr>
          <p:cNvSpPr txBox="1"/>
          <p:nvPr/>
        </p:nvSpPr>
        <p:spPr>
          <a:xfrm>
            <a:off x="2096000" y="2524125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约束文件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C5736D3-27C4-4357-866C-BEDBC87741CA}"/>
              </a:ext>
            </a:extLst>
          </p:cNvPr>
          <p:cNvSpPr txBox="1"/>
          <p:nvPr/>
        </p:nvSpPr>
        <p:spPr>
          <a:xfrm>
            <a:off x="2083666" y="2631847"/>
            <a:ext cx="69477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800" b="0" i="0" dirty="0">
                <a:solidFill>
                  <a:srgbClr val="FF0000"/>
                </a:solidFill>
                <a:effectLst/>
                <a:latin typeface="-apple-system"/>
              </a:rPr>
              <a:t>仿真文件</a:t>
            </a:r>
            <a:endParaRPr lang="en-US" altLang="zh-CN" sz="8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8E1320E3-ED7A-436C-A689-CEB604F708FB}"/>
              </a:ext>
            </a:extLst>
          </p:cNvPr>
          <p:cNvCxnSpPr>
            <a:cxnSpLocks/>
          </p:cNvCxnSpPr>
          <p:nvPr/>
        </p:nvCxnSpPr>
        <p:spPr>
          <a:xfrm>
            <a:off x="1933915" y="2484623"/>
            <a:ext cx="219945" cy="2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>
            <a:extLst>
              <a:ext uri="{FF2B5EF4-FFF2-40B4-BE49-F238E27FC236}">
                <a16:creationId xmlns:a16="http://schemas.microsoft.com/office/drawing/2014/main" id="{E2E0EBA2-F524-4B6F-8C62-5924A5DDDC3B}"/>
              </a:ext>
            </a:extLst>
          </p:cNvPr>
          <p:cNvCxnSpPr>
            <a:cxnSpLocks/>
          </p:cNvCxnSpPr>
          <p:nvPr/>
        </p:nvCxnSpPr>
        <p:spPr>
          <a:xfrm>
            <a:off x="1961359" y="2762079"/>
            <a:ext cx="219945" cy="2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C5AF984F-9193-4C71-9B90-FFAC21952FBD}"/>
              </a:ext>
            </a:extLst>
          </p:cNvPr>
          <p:cNvCxnSpPr>
            <a:cxnSpLocks/>
          </p:cNvCxnSpPr>
          <p:nvPr/>
        </p:nvCxnSpPr>
        <p:spPr>
          <a:xfrm>
            <a:off x="1838714" y="2609038"/>
            <a:ext cx="219945" cy="286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34EF7E25-17A1-4F4C-9DF7-74938954D6D9}"/>
              </a:ext>
            </a:extLst>
          </p:cNvPr>
          <p:cNvSpPr/>
          <p:nvPr/>
        </p:nvSpPr>
        <p:spPr>
          <a:xfrm>
            <a:off x="65388" y="1603792"/>
            <a:ext cx="5191196" cy="2473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EE1AF611-3783-444D-AB6A-9D2155A44BD0}"/>
              </a:ext>
            </a:extLst>
          </p:cNvPr>
          <p:cNvSpPr txBox="1"/>
          <p:nvPr/>
        </p:nvSpPr>
        <p:spPr>
          <a:xfrm>
            <a:off x="2863545" y="1553870"/>
            <a:ext cx="215418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菜单栏和快捷键窗口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1FC93F-529C-4D53-94CE-3E0B7B51C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47742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5ADFA8-DF6E-4524-A145-317FAA50AC73}"/>
              </a:ext>
            </a:extLst>
          </p:cNvPr>
          <p:cNvSpPr txBox="1"/>
          <p:nvPr/>
        </p:nvSpPr>
        <p:spPr>
          <a:xfrm>
            <a:off x="216333" y="1165527"/>
            <a:ext cx="197971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双击打开生成的顶层文件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CB2B36C-9DBC-4400-A04C-089BEEA45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177" y="980728"/>
            <a:ext cx="6303285" cy="5730259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B002A0-295B-4442-B0D0-74A6EF8F4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245821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83EFE6B-E764-4354-A36F-D0EEB2F5D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177" y="1139000"/>
            <a:ext cx="8010525" cy="54768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C5ADFA8-DF6E-4524-A145-317FAA50AC73}"/>
              </a:ext>
            </a:extLst>
          </p:cNvPr>
          <p:cNvSpPr txBox="1"/>
          <p:nvPr/>
        </p:nvSpPr>
        <p:spPr>
          <a:xfrm>
            <a:off x="238177" y="116552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添加约束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25CB594-758D-4393-8C38-DD25AB03CA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181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4429380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33A4F702-E27D-4534-AA2A-5B67D1B1ADD2}"/>
              </a:ext>
            </a:extLst>
          </p:cNvPr>
          <p:cNvSpPr txBox="1"/>
          <p:nvPr/>
        </p:nvSpPr>
        <p:spPr>
          <a:xfrm>
            <a:off x="72654" y="977305"/>
            <a:ext cx="4572000" cy="452431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SW[0]</a:t>
            </a:r>
          </a:p>
          <a:p>
            <a:r>
              <a:rPr lang="en-US" altLang="zh-CN" dirty="0"/>
              <a:t>SW[1]</a:t>
            </a:r>
          </a:p>
          <a:p>
            <a:r>
              <a:rPr lang="en-US" altLang="zh-CN" dirty="0"/>
              <a:t>SW[2]</a:t>
            </a:r>
          </a:p>
          <a:p>
            <a:r>
              <a:rPr lang="en-US" altLang="zh-CN" dirty="0"/>
              <a:t>SW[3]</a:t>
            </a:r>
          </a:p>
          <a:p>
            <a:r>
              <a:rPr lang="en-US" altLang="zh-CN" dirty="0"/>
              <a:t>SW[4]</a:t>
            </a:r>
          </a:p>
          <a:p>
            <a:r>
              <a:rPr lang="en-US" altLang="zh-CN" dirty="0"/>
              <a:t>SW[5]</a:t>
            </a:r>
          </a:p>
          <a:p>
            <a:r>
              <a:rPr lang="en-US" altLang="zh-CN" dirty="0"/>
              <a:t>SW[6]</a:t>
            </a:r>
          </a:p>
          <a:p>
            <a:r>
              <a:rPr lang="en-US" altLang="zh-CN" dirty="0"/>
              <a:t>SW[7]</a:t>
            </a:r>
          </a:p>
          <a:p>
            <a:r>
              <a:rPr lang="en-US" altLang="zh-CN" dirty="0"/>
              <a:t>SW[8]</a:t>
            </a:r>
          </a:p>
          <a:p>
            <a:r>
              <a:rPr lang="en-US" altLang="zh-CN" dirty="0"/>
              <a:t>SW[9]</a:t>
            </a:r>
          </a:p>
          <a:p>
            <a:r>
              <a:rPr lang="en-US" altLang="zh-CN" dirty="0"/>
              <a:t>SW[10</a:t>
            </a:r>
          </a:p>
          <a:p>
            <a:r>
              <a:rPr lang="en-US" altLang="zh-CN" dirty="0"/>
              <a:t>SW[11]</a:t>
            </a:r>
          </a:p>
          <a:p>
            <a:r>
              <a:rPr lang="en-US" altLang="zh-CN" dirty="0"/>
              <a:t>SW[12]</a:t>
            </a:r>
          </a:p>
          <a:p>
            <a:r>
              <a:rPr lang="en-US" altLang="zh-CN" dirty="0"/>
              <a:t>SW[13]</a:t>
            </a:r>
          </a:p>
          <a:p>
            <a:r>
              <a:rPr lang="en-US" altLang="zh-CN" dirty="0"/>
              <a:t>SW[14]</a:t>
            </a:r>
          </a:p>
          <a:p>
            <a:r>
              <a:rPr lang="en-US" altLang="zh-CN" dirty="0"/>
              <a:t>SW[15]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3FCBD47-62B8-417C-B8FD-7A204885E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980728"/>
            <a:ext cx="3295650" cy="56102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99885CC-7EF2-4A36-8069-188563761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882" y="977305"/>
            <a:ext cx="3267075" cy="5772150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473E5699-0BC7-45DE-B5D4-5E66ADDCB25D}"/>
              </a:ext>
            </a:extLst>
          </p:cNvPr>
          <p:cNvSpPr txBox="1"/>
          <p:nvPr/>
        </p:nvSpPr>
        <p:spPr>
          <a:xfrm>
            <a:off x="899592" y="977305"/>
            <a:ext cx="1134616" cy="590931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s[0]</a:t>
            </a:r>
          </a:p>
          <a:p>
            <a:r>
              <a:rPr lang="en-US" altLang="zh-CN" dirty="0"/>
              <a:t>s[1]</a:t>
            </a:r>
          </a:p>
          <a:p>
            <a:r>
              <a:rPr lang="en-US" altLang="zh-CN" dirty="0"/>
              <a:t>s1	   </a:t>
            </a:r>
          </a:p>
          <a:p>
            <a:r>
              <a:rPr lang="en-US" altLang="zh-CN" dirty="0"/>
              <a:t>s2[0]</a:t>
            </a:r>
          </a:p>
          <a:p>
            <a:r>
              <a:rPr lang="en-US" altLang="zh-CN" dirty="0"/>
              <a:t>s2[1]</a:t>
            </a:r>
          </a:p>
          <a:p>
            <a:r>
              <a:rPr lang="en-US" altLang="zh-CN" dirty="0"/>
              <a:t>s2[2]</a:t>
            </a:r>
          </a:p>
          <a:p>
            <a:r>
              <a:rPr lang="en-US" altLang="zh-CN" dirty="0"/>
              <a:t>I0[0]</a:t>
            </a:r>
          </a:p>
          <a:p>
            <a:r>
              <a:rPr lang="en-US" altLang="zh-CN" dirty="0"/>
              <a:t>I0[1]</a:t>
            </a:r>
          </a:p>
          <a:p>
            <a:r>
              <a:rPr lang="en-US" altLang="zh-CN" dirty="0"/>
              <a:t>I0[2]</a:t>
            </a:r>
          </a:p>
          <a:p>
            <a:r>
              <a:rPr lang="en-US" altLang="zh-CN" dirty="0"/>
              <a:t>I0[3]</a:t>
            </a:r>
          </a:p>
          <a:p>
            <a:r>
              <a:rPr lang="en-US" altLang="zh-CN" dirty="0"/>
              <a:t>I0[4]</a:t>
            </a:r>
          </a:p>
          <a:p>
            <a:r>
              <a:rPr lang="en-US" altLang="zh-CN" dirty="0"/>
              <a:t>I1[0]</a:t>
            </a:r>
          </a:p>
          <a:p>
            <a:r>
              <a:rPr lang="en-US" altLang="zh-CN" dirty="0"/>
              <a:t>I1[1]</a:t>
            </a:r>
          </a:p>
          <a:p>
            <a:r>
              <a:rPr lang="en-US" altLang="zh-CN" dirty="0"/>
              <a:t>I1[2]</a:t>
            </a:r>
          </a:p>
          <a:p>
            <a:r>
              <a:rPr lang="en-US" altLang="zh-CN" dirty="0"/>
              <a:t>I1[3]</a:t>
            </a:r>
          </a:p>
          <a:p>
            <a:r>
              <a:rPr lang="en-US" altLang="zh-CN" dirty="0"/>
              <a:t>I1[4]</a:t>
            </a:r>
          </a:p>
          <a:p>
            <a:r>
              <a:rPr lang="en-US" altLang="zh-CN" dirty="0"/>
              <a:t>o_0[0]</a:t>
            </a:r>
          </a:p>
          <a:p>
            <a:r>
              <a:rPr lang="en-US" altLang="zh-CN" dirty="0"/>
              <a:t>o_0[1]</a:t>
            </a:r>
          </a:p>
          <a:p>
            <a:r>
              <a:rPr lang="en-US" altLang="zh-CN" dirty="0"/>
              <a:t>o_0[2]</a:t>
            </a:r>
          </a:p>
          <a:p>
            <a:r>
              <a:rPr lang="en-US" altLang="zh-CN" dirty="0"/>
              <a:t>o_0[3]</a:t>
            </a:r>
          </a:p>
          <a:p>
            <a:r>
              <a:rPr lang="en-US" altLang="zh-CN" dirty="0"/>
              <a:t>o_0[4]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AB2E4E-3DE9-441A-8E0F-AFC645AA9B0F}"/>
              </a:ext>
            </a:extLst>
          </p:cNvPr>
          <p:cNvSpPr txBox="1"/>
          <p:nvPr/>
        </p:nvSpPr>
        <p:spPr>
          <a:xfrm>
            <a:off x="81410" y="5358145"/>
            <a:ext cx="818182" cy="147732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LED[0]</a:t>
            </a:r>
          </a:p>
          <a:p>
            <a:r>
              <a:rPr lang="en-US" altLang="zh-CN" dirty="0"/>
              <a:t>LED[1]</a:t>
            </a:r>
          </a:p>
          <a:p>
            <a:r>
              <a:rPr lang="en-US" altLang="zh-CN" dirty="0"/>
              <a:t>LED[2]</a:t>
            </a:r>
          </a:p>
          <a:p>
            <a:r>
              <a:rPr lang="en-US" altLang="zh-CN" dirty="0"/>
              <a:t>LED[3]</a:t>
            </a:r>
          </a:p>
          <a:p>
            <a:r>
              <a:rPr lang="en-US" altLang="zh-CN" dirty="0"/>
              <a:t>LED[4]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90C3F8-E778-4961-AEDC-E4BA7182BF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75883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3C5ADFA8-DF6E-4524-A145-317FAA50AC73}"/>
              </a:ext>
            </a:extLst>
          </p:cNvPr>
          <p:cNvSpPr txBox="1"/>
          <p:nvPr/>
        </p:nvSpPr>
        <p:spPr>
          <a:xfrm>
            <a:off x="4492156" y="1396294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下载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14D1445-C873-45FB-9852-FA517E06B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488692"/>
            <a:ext cx="2228850" cy="1143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742578C-F976-4BCE-ADF4-21A6471401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2631692"/>
            <a:ext cx="3533775" cy="3409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C0A6010-6034-4711-882E-6914BC8C1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668" y="2631692"/>
            <a:ext cx="4924425" cy="32766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8BFC7F82-FF66-4CD8-94A1-3E0CFA23A407}"/>
              </a:ext>
            </a:extLst>
          </p:cNvPr>
          <p:cNvSpPr txBox="1"/>
          <p:nvPr/>
        </p:nvSpPr>
        <p:spPr>
          <a:xfrm>
            <a:off x="390577" y="131792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生成</a:t>
            </a:r>
            <a:r>
              <a:rPr lang="en-US" altLang="zh-CN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bit</a:t>
            </a:r>
            <a:r>
              <a:rPr lang="zh-CN" altLang="en-US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C94D17F-5475-44AC-86B4-92BC93741910}"/>
              </a:ext>
            </a:extLst>
          </p:cNvPr>
          <p:cNvSpPr/>
          <p:nvPr/>
        </p:nvSpPr>
        <p:spPr>
          <a:xfrm>
            <a:off x="51590" y="1832961"/>
            <a:ext cx="1640089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AD269B5C-C5D3-4FA5-AA9E-D92B1A42D7D4}"/>
              </a:ext>
            </a:extLst>
          </p:cNvPr>
          <p:cNvSpPr/>
          <p:nvPr/>
        </p:nvSpPr>
        <p:spPr>
          <a:xfrm>
            <a:off x="5067872" y="3861048"/>
            <a:ext cx="3464567" cy="28803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5A62F66-0BA7-490C-8803-3716450785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183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6216507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>
            <a:extLst>
              <a:ext uri="{FF2B5EF4-FFF2-40B4-BE49-F238E27FC236}">
                <a16:creationId xmlns:a16="http://schemas.microsoft.com/office/drawing/2014/main" id="{F0794BB5-D791-4040-B7F5-1268C1306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>
            <a:normAutofit/>
          </a:bodyPr>
          <a:lstStyle/>
          <a:p>
            <a:r>
              <a:rPr lang="zh-CN" altLang="en-US" dirty="0"/>
              <a:t>多选器控制</a:t>
            </a:r>
            <a:r>
              <a:rPr lang="en-US" altLang="zh-CN" dirty="0"/>
              <a:t>LED </a:t>
            </a:r>
            <a:r>
              <a:rPr lang="en-US" altLang="zh-CN" sz="2400" dirty="0"/>
              <a:t>OExp01-muxctrl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95D7DE-2870-4B09-9E94-FD9E617D40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45" r="1119" b="3800"/>
          <a:stretch/>
        </p:blipFill>
        <p:spPr>
          <a:xfrm>
            <a:off x="251522" y="3077569"/>
            <a:ext cx="4115147" cy="345897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16FE297-5F1A-4061-AB34-77B95BE4FBAE}"/>
              </a:ext>
            </a:extLst>
          </p:cNvPr>
          <p:cNvSpPr txBox="1"/>
          <p:nvPr/>
        </p:nvSpPr>
        <p:spPr>
          <a:xfrm>
            <a:off x="91134" y="1951247"/>
            <a:ext cx="45720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输入： </a:t>
            </a:r>
            <a:r>
              <a:rPr lang="en-US" altLang="zh-CN" dirty="0"/>
              <a:t>SW[15:13]=111</a:t>
            </a:r>
            <a:r>
              <a:rPr lang="zh-CN" altLang="en-US" dirty="0"/>
              <a:t>；</a:t>
            </a:r>
            <a:r>
              <a:rPr lang="en-US" altLang="zh-CN" dirty="0"/>
              <a:t>SW[12:0]=13’b0;</a:t>
            </a:r>
          </a:p>
          <a:p>
            <a:r>
              <a:rPr lang="en-US" altLang="zh-CN" dirty="0"/>
              <a:t>              I1[4:2]=111</a:t>
            </a:r>
            <a:r>
              <a:rPr lang="zh-CN" altLang="en-US" dirty="0"/>
              <a:t>；       </a:t>
            </a:r>
            <a:r>
              <a:rPr lang="en-US" altLang="zh-CN" dirty="0"/>
              <a:t>I1[4:0]=11100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              I0[4:0]=00000</a:t>
            </a:r>
            <a:r>
              <a:rPr lang="zh-CN" altLang="en-US" dirty="0"/>
              <a:t>；</a:t>
            </a:r>
            <a:endParaRPr lang="en-US" altLang="zh-CN" dirty="0"/>
          </a:p>
          <a:p>
            <a:r>
              <a:rPr lang="en-US" altLang="zh-CN" dirty="0"/>
              <a:t>              s[1:0]=00</a:t>
            </a:r>
            <a:r>
              <a:rPr lang="zh-CN" altLang="en-US" dirty="0"/>
              <a:t>；    </a:t>
            </a:r>
            <a:r>
              <a:rPr lang="en-US" altLang="zh-CN" dirty="0"/>
              <a:t>s1=0</a:t>
            </a:r>
            <a:r>
              <a:rPr lang="zh-CN" altLang="en-US" dirty="0"/>
              <a:t>；     </a:t>
            </a:r>
            <a:r>
              <a:rPr lang="en-US" altLang="zh-CN" dirty="0"/>
              <a:t>s2[2:0]=000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13BBA79-2C16-4E72-8C16-2E66FFEE0249}"/>
              </a:ext>
            </a:extLst>
          </p:cNvPr>
          <p:cNvSpPr txBox="1"/>
          <p:nvPr/>
        </p:nvSpPr>
        <p:spPr>
          <a:xfrm>
            <a:off x="56502" y="1399082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拨码开关</a:t>
            </a:r>
            <a:r>
              <a:rPr lang="en-US" altLang="zh-CN" dirty="0"/>
              <a:t>15,14,13</a:t>
            </a:r>
            <a:r>
              <a:rPr lang="zh-CN" altLang="en-US" dirty="0"/>
              <a:t>上拨，为</a:t>
            </a:r>
            <a:r>
              <a:rPr lang="en-US" altLang="zh-CN" dirty="0"/>
              <a:t>1</a:t>
            </a:r>
            <a:r>
              <a:rPr lang="zh-CN" altLang="en-US" dirty="0"/>
              <a:t>；其他下拨，为</a:t>
            </a:r>
            <a:r>
              <a:rPr lang="en-US" altLang="zh-CN" dirty="0"/>
              <a:t>0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E47728B-B18B-4A24-B8F9-61F6A7A84C43}"/>
              </a:ext>
            </a:extLst>
          </p:cNvPr>
          <p:cNvSpPr txBox="1"/>
          <p:nvPr/>
        </p:nvSpPr>
        <p:spPr>
          <a:xfrm>
            <a:off x="4891608" y="1052736"/>
            <a:ext cx="4283968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中间过程：</a:t>
            </a:r>
            <a:endParaRPr lang="en-US" altLang="zh-CN" dirty="0"/>
          </a:p>
          <a:p>
            <a:r>
              <a:rPr lang="en-US" altLang="zh-CN" dirty="0"/>
              <a:t>MUX2T1_5_0</a:t>
            </a:r>
            <a:r>
              <a:rPr lang="zh-CN" altLang="en-US" dirty="0"/>
              <a:t>输出</a:t>
            </a:r>
            <a:r>
              <a:rPr lang="en-US" altLang="zh-CN" dirty="0"/>
              <a:t>I0</a:t>
            </a:r>
            <a:r>
              <a:rPr lang="zh-CN" altLang="en-US" dirty="0"/>
              <a:t>则：</a:t>
            </a:r>
            <a:r>
              <a:rPr lang="en-US" altLang="zh-CN" dirty="0"/>
              <a:t>o[4:0]=00000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MUX2T1_5_1</a:t>
            </a:r>
            <a:r>
              <a:rPr lang="zh-CN" altLang="en-US" dirty="0"/>
              <a:t>输出</a:t>
            </a:r>
            <a:r>
              <a:rPr lang="en-US" altLang="zh-CN" dirty="0"/>
              <a:t>I1</a:t>
            </a:r>
            <a:r>
              <a:rPr lang="zh-CN" altLang="en-US" dirty="0"/>
              <a:t>则：</a:t>
            </a:r>
            <a:r>
              <a:rPr lang="en-US" altLang="zh-CN" dirty="0"/>
              <a:t>o[4:0]=11100</a:t>
            </a:r>
            <a:r>
              <a:rPr lang="zh-CN" altLang="en-US" dirty="0"/>
              <a:t>；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s=1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MUX8T1_8_0</a:t>
            </a:r>
            <a:r>
              <a:rPr lang="zh-CN" altLang="en-US" dirty="0"/>
              <a:t>输出</a:t>
            </a:r>
            <a:r>
              <a:rPr lang="en-US" altLang="zh-CN" dirty="0"/>
              <a:t>I0</a:t>
            </a:r>
            <a:r>
              <a:rPr lang="zh-CN" altLang="en-US" dirty="0"/>
              <a:t>则：</a:t>
            </a:r>
            <a:r>
              <a:rPr lang="en-US" altLang="zh-CN" dirty="0"/>
              <a:t>o[7:0]=00001100</a:t>
            </a:r>
            <a:r>
              <a:rPr lang="zh-CN" altLang="en-US" dirty="0"/>
              <a:t>；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MUX4T1_5_1</a:t>
            </a:r>
            <a:r>
              <a:rPr lang="zh-CN" altLang="en-US" dirty="0"/>
              <a:t>输出</a:t>
            </a:r>
            <a:r>
              <a:rPr lang="en-US" altLang="zh-CN" dirty="0"/>
              <a:t>I0</a:t>
            </a:r>
            <a:r>
              <a:rPr lang="zh-CN" altLang="en-US" dirty="0"/>
              <a:t>则：</a:t>
            </a:r>
            <a:r>
              <a:rPr lang="en-US" altLang="zh-CN" dirty="0"/>
              <a:t>o[4:0]=01100;</a:t>
            </a:r>
          </a:p>
          <a:p>
            <a:endParaRPr lang="en-US" altLang="zh-CN" dirty="0"/>
          </a:p>
          <a:p>
            <a:r>
              <a:rPr lang="zh-CN" altLang="en-US" dirty="0"/>
              <a:t>结果：</a:t>
            </a:r>
            <a:r>
              <a:rPr lang="en-US" altLang="zh-CN" dirty="0"/>
              <a:t>o_0[4:0] = 01100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LED</a:t>
            </a:r>
            <a:r>
              <a:rPr lang="zh-CN" altLang="en-US" dirty="0"/>
              <a:t>从右往左第三四位熄灭（共阳，低电平点亮）</a:t>
            </a:r>
            <a:endParaRPr lang="en-US" altLang="zh-CN" dirty="0"/>
          </a:p>
          <a:p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7D54350-3953-4F5B-A97E-01F7301DC054}"/>
              </a:ext>
            </a:extLst>
          </p:cNvPr>
          <p:cNvSpPr txBox="1"/>
          <p:nvPr/>
        </p:nvSpPr>
        <p:spPr>
          <a:xfrm>
            <a:off x="107504" y="1030097"/>
            <a:ext cx="51845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FF"/>
                </a:solidFill>
              </a:rPr>
              <a:t>实验结果分析：</a:t>
            </a:r>
            <a:endParaRPr lang="en-US" altLang="zh-CN" dirty="0">
              <a:solidFill>
                <a:srgbClr val="0000FF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74E17F7-B3BA-4B8D-99C2-3D3BE0F85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241351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78C32288-BD6E-4BD5-AB66-2B9B279812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8CE85FCC-A657-4939-BEB2-9F43BA0BB8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47665" y="2852939"/>
            <a:ext cx="6020916" cy="2526159"/>
          </a:xfrm>
        </p:spPr>
        <p:txBody>
          <a:bodyPr/>
          <a:lstStyle/>
          <a:p>
            <a:pPr algn="ctr">
              <a:buClr>
                <a:srgbClr val="FF3300"/>
              </a:buClr>
              <a:buSzPct val="95000"/>
              <a:buFont typeface="Wingdings" pitchFamily="2" charset="2"/>
              <a:buChar char="¤"/>
            </a:pPr>
            <a:r>
              <a:rPr lang="en-US" altLang="zh-CN" sz="8800" dirty="0">
                <a:solidFill>
                  <a:srgbClr val="000000"/>
                </a:solidFill>
                <a:latin typeface="Algerian" panose="04020705040A02060702" pitchFamily="82" charset="0"/>
                <a:ea typeface="+mn-ea"/>
              </a:rPr>
              <a:t>END</a:t>
            </a:r>
            <a:endParaRPr lang="zh-CN" altLang="en-US" sz="8800" dirty="0">
              <a:solidFill>
                <a:srgbClr val="000000"/>
              </a:solidFill>
              <a:latin typeface="Algerian" panose="04020705040A02060702" pitchFamily="82" charset="0"/>
              <a:ea typeface="+mn-e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7F3150-B3D4-4775-A1FA-5506C572A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6949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>
            <a:extLst>
              <a:ext uri="{FF2B5EF4-FFF2-40B4-BE49-F238E27FC236}">
                <a16:creationId xmlns:a16="http://schemas.microsoft.com/office/drawing/2014/main" id="{B4D12243-9A30-4B21-BF1B-33AA154EF9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6543"/>
            <a:ext cx="9144000" cy="481965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96C8A360-F64E-4719-A477-F20700578F65}"/>
              </a:ext>
            </a:extLst>
          </p:cNvPr>
          <p:cNvSpPr/>
          <p:nvPr/>
        </p:nvSpPr>
        <p:spPr>
          <a:xfrm>
            <a:off x="8735" y="2429924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8960F5E-03CB-45EB-8E79-8235B45C9C20}"/>
              </a:ext>
            </a:extLst>
          </p:cNvPr>
          <p:cNvCxnSpPr>
            <a:cxnSpLocks/>
          </p:cNvCxnSpPr>
          <p:nvPr/>
        </p:nvCxnSpPr>
        <p:spPr>
          <a:xfrm flipH="1">
            <a:off x="954571" y="1576543"/>
            <a:ext cx="2878152" cy="80407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5443FB-A26D-4132-8212-BF79B9E1C134}"/>
              </a:ext>
            </a:extLst>
          </p:cNvPr>
          <p:cNvSpPr/>
          <p:nvPr/>
        </p:nvSpPr>
        <p:spPr>
          <a:xfrm>
            <a:off x="-5291" y="1984183"/>
            <a:ext cx="1132482" cy="439248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A000E-312F-42A8-9215-C437137888C2}"/>
              </a:ext>
            </a:extLst>
          </p:cNvPr>
          <p:cNvSpPr txBox="1"/>
          <p:nvPr/>
        </p:nvSpPr>
        <p:spPr>
          <a:xfrm>
            <a:off x="-69489" y="546689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工作流窗口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77954E-EBD2-4A59-B0DC-07BFD889DE3F}"/>
              </a:ext>
            </a:extLst>
          </p:cNvPr>
          <p:cNvSpPr/>
          <p:nvPr/>
        </p:nvSpPr>
        <p:spPr>
          <a:xfrm>
            <a:off x="1169515" y="1971991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599427-9EE0-4C4F-88E6-B25A9A935450}"/>
              </a:ext>
            </a:extLst>
          </p:cNvPr>
          <p:cNvSpPr txBox="1"/>
          <p:nvPr/>
        </p:nvSpPr>
        <p:spPr>
          <a:xfrm>
            <a:off x="1540868" y="289476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源文件窗口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4047AF-A742-4C0E-84F9-B8D3A024211B}"/>
              </a:ext>
            </a:extLst>
          </p:cNvPr>
          <p:cNvSpPr/>
          <p:nvPr/>
        </p:nvSpPr>
        <p:spPr>
          <a:xfrm>
            <a:off x="1169515" y="3589031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65E33-20CB-4E87-8CF6-AA3919B6882B}"/>
              </a:ext>
            </a:extLst>
          </p:cNvPr>
          <p:cNvSpPr txBox="1"/>
          <p:nvPr/>
        </p:nvSpPr>
        <p:spPr>
          <a:xfrm>
            <a:off x="1524512" y="4417960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属性窗口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965B17-D726-4AB0-8E1B-8BDCA6A0C9CD}"/>
              </a:ext>
            </a:extLst>
          </p:cNvPr>
          <p:cNvSpPr/>
          <p:nvPr/>
        </p:nvSpPr>
        <p:spPr>
          <a:xfrm>
            <a:off x="3138691" y="2043096"/>
            <a:ext cx="5958408" cy="298895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234F85-7CF7-423B-BE5B-0EC3672D4BF0}"/>
              </a:ext>
            </a:extLst>
          </p:cNvPr>
          <p:cNvSpPr txBox="1"/>
          <p:nvPr/>
        </p:nvSpPr>
        <p:spPr>
          <a:xfrm>
            <a:off x="6300192" y="2368659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工作区窗口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B98618E-88F8-42F0-BD01-7BA008A9D2E5}"/>
              </a:ext>
            </a:extLst>
          </p:cNvPr>
          <p:cNvSpPr/>
          <p:nvPr/>
        </p:nvSpPr>
        <p:spPr>
          <a:xfrm>
            <a:off x="1215718" y="5204192"/>
            <a:ext cx="7902112" cy="93133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F8A91A-C3FB-4462-AEEC-9BE2467FA490}"/>
              </a:ext>
            </a:extLst>
          </p:cNvPr>
          <p:cNvSpPr txBox="1"/>
          <p:nvPr/>
        </p:nvSpPr>
        <p:spPr>
          <a:xfrm>
            <a:off x="3779912" y="5514789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脚本流程窗口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950B2790-11B7-4236-90F2-002BF7DD291E}"/>
              </a:ext>
            </a:extLst>
          </p:cNvPr>
          <p:cNvSpPr txBox="1">
            <a:spLocks/>
          </p:cNvSpPr>
          <p:nvPr/>
        </p:nvSpPr>
        <p:spPr bwMode="auto">
          <a:xfrm>
            <a:off x="8735" y="19904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23" name="内容占位符 3">
            <a:extLst>
              <a:ext uri="{FF2B5EF4-FFF2-40B4-BE49-F238E27FC236}">
                <a16:creationId xmlns:a16="http://schemas.microsoft.com/office/drawing/2014/main" id="{AD40943D-AAD6-434F-B6FA-D7AC17834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8893" y="1196752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新建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Verilog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文件：在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Flow Navigator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界下点击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Sources.</a:t>
            </a:r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E254FA-3ABB-4DBF-BBB7-C843396C2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20856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>
          <a:xfrm>
            <a:off x="230191" y="115890"/>
            <a:ext cx="7005637" cy="955675"/>
          </a:xfrm>
        </p:spPr>
        <p:txBody>
          <a:bodyPr/>
          <a:lstStyle/>
          <a:p>
            <a:pPr eaLnBrk="1" hangingPunct="1"/>
            <a:r>
              <a:rPr lang="en-US" altLang="zh-CN" dirty="0">
                <a:latin typeface="Times New Roman" panose="02020603050405020304" pitchFamily="18" charset="0"/>
                <a:ea typeface="黑体" panose="02010609060101010101" pitchFamily="49" charset="-122"/>
              </a:rPr>
              <a:t>Course Outline</a:t>
            </a:r>
            <a:endParaRPr lang="zh-CN" altLang="en-US" dirty="0">
              <a:latin typeface="Times New Roman" panose="02020603050405020304" pitchFamily="18" charset="0"/>
              <a:ea typeface="黑体" panose="02010609060101010101" pitchFamily="49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6BB39CD-69AE-4E13-B70C-B4C4D656F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44E6CDF4-7B47-4A14-81DC-6ECCF7D49A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5800" y="1844824"/>
            <a:ext cx="7772400" cy="4310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一、实验目的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二、实验环境</a:t>
            </a: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endParaRPr lang="en-US" altLang="zh-CN" sz="2800" dirty="0">
              <a:ea typeface="宋体" panose="02010600030101010101" pitchFamily="2" charset="-122"/>
            </a:endParaRPr>
          </a:p>
          <a:p>
            <a:pPr>
              <a:lnSpc>
                <a:spcPct val="90000"/>
              </a:lnSpc>
            </a:pPr>
            <a:r>
              <a:rPr lang="zh-CN" altLang="en-US" sz="2800" dirty="0">
                <a:ea typeface="宋体" panose="02010600030101010101" pitchFamily="2" charset="-122"/>
              </a:rPr>
              <a:t>三、实验目标及任务</a:t>
            </a:r>
            <a:endParaRPr lang="en-US" altLang="zh-CN" sz="2800" dirty="0"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220747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DA009BC4-74D5-4046-BAC1-64493612BA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7" y="1413349"/>
            <a:ext cx="8039100" cy="5457825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0B768080-40CF-4ADD-97DD-FBB8342A6907}"/>
              </a:ext>
            </a:extLst>
          </p:cNvPr>
          <p:cNvSpPr/>
          <p:nvPr/>
        </p:nvSpPr>
        <p:spPr>
          <a:xfrm>
            <a:off x="1690036" y="2835779"/>
            <a:ext cx="1998477" cy="27761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D2049E4A-1147-4DE3-B501-DF462160C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721" y="2413503"/>
            <a:ext cx="1907704" cy="422276"/>
          </a:xfrm>
          <a:prstGeom prst="wedgeRoundRectCallout">
            <a:avLst>
              <a:gd name="adj1" fmla="val -161824"/>
              <a:gd name="adj2" fmla="val 183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创建约束文件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E0D9935C-D662-45C5-B543-B2AF30FD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0721" y="3704995"/>
            <a:ext cx="2125779" cy="422276"/>
          </a:xfrm>
          <a:prstGeom prst="wedgeRoundRectCallout">
            <a:avLst>
              <a:gd name="adj1" fmla="val -160045"/>
              <a:gd name="adj2" fmla="val -20031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创建设计源文件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199B36F9-C147-4708-9CC7-E5B2BA693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727" y="3751997"/>
            <a:ext cx="1651580" cy="582518"/>
          </a:xfrm>
          <a:prstGeom prst="wedgeRoundRectCallout">
            <a:avLst>
              <a:gd name="adj1" fmla="val 115336"/>
              <a:gd name="adj2" fmla="val -10593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创建仿真激励文件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169FF2E-61DD-4516-A8C2-E5B6994FC4EF}"/>
              </a:ext>
            </a:extLst>
          </p:cNvPr>
          <p:cNvSpPr txBox="1">
            <a:spLocks/>
          </p:cNvSpPr>
          <p:nvPr/>
        </p:nvSpPr>
        <p:spPr bwMode="auto">
          <a:xfrm>
            <a:off x="52617" y="18056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4FFC30BF-70FE-4BE9-AB94-D6CE6758A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17" y="1052736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or Create Design Sources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然后单击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C8AB27AE-226B-4438-A135-3C4E0720AF89}"/>
              </a:ext>
            </a:extLst>
          </p:cNvPr>
          <p:cNvSpPr/>
          <p:nvPr/>
        </p:nvSpPr>
        <p:spPr>
          <a:xfrm>
            <a:off x="5165315" y="6418917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90E339C-A586-4DBF-A55F-9884D51BBD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5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6A8B404F-CC4E-4E55-AB95-8E59E4D58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0650"/>
            <a:ext cx="8048625" cy="5467350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AE859815-F9F8-40F4-83F8-7D592D382C1B}"/>
              </a:ext>
            </a:extLst>
          </p:cNvPr>
          <p:cNvSpPr/>
          <p:nvPr/>
        </p:nvSpPr>
        <p:spPr>
          <a:xfrm>
            <a:off x="4788024" y="4941168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CF3E488F-569E-4120-972D-02155E1B6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92" y="3584637"/>
            <a:ext cx="1907704" cy="422276"/>
          </a:xfrm>
          <a:prstGeom prst="wedgeRoundRectCallout">
            <a:avLst>
              <a:gd name="adj1" fmla="val 117851"/>
              <a:gd name="adj2" fmla="val 2600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B0CC8C85-5CEC-475F-A5BF-83648C21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4511" y="3299070"/>
            <a:ext cx="1907704" cy="422276"/>
          </a:xfrm>
          <a:prstGeom prst="wedgeRoundRectCallout">
            <a:avLst>
              <a:gd name="adj1" fmla="val -10531"/>
              <a:gd name="adj2" fmla="val 29696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添加已有工程目录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A84AB684-D7E2-4D39-B918-8484EE9D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52481" y="3702049"/>
            <a:ext cx="1907704" cy="422276"/>
          </a:xfrm>
          <a:prstGeom prst="wedgeRoundRectCallout">
            <a:avLst>
              <a:gd name="adj1" fmla="val -101038"/>
              <a:gd name="adj2" fmla="val 25285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A9A8FA4-F92B-4BF1-9863-4D88A411BBB8}"/>
              </a:ext>
            </a:extLst>
          </p:cNvPr>
          <p:cNvSpPr txBox="1">
            <a:spLocks/>
          </p:cNvSpPr>
          <p:nvPr/>
        </p:nvSpPr>
        <p:spPr bwMode="auto">
          <a:xfrm>
            <a:off x="6438" y="17760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6EC6F06C-882B-4027-9981-1D050A4FFD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119" y="1068192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Create File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来创建文件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93466BC-B39D-41E7-AFC5-F4B00F210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23276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CB048AB5-73FF-4958-9CA6-F382095D65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0175"/>
            <a:ext cx="8039100" cy="5457825"/>
          </a:xfrm>
          <a:prstGeom prst="rect">
            <a:avLst/>
          </a:prstGeom>
        </p:spPr>
      </p:pic>
      <p:sp>
        <p:nvSpPr>
          <p:cNvPr id="6" name="AutoShape 14">
            <a:extLst>
              <a:ext uri="{FF2B5EF4-FFF2-40B4-BE49-F238E27FC236}">
                <a16:creationId xmlns:a16="http://schemas.microsoft.com/office/drawing/2014/main" id="{77BF96A0-25B5-43DA-B977-BB001B5DC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039" y="3006724"/>
            <a:ext cx="1907704" cy="422276"/>
          </a:xfrm>
          <a:prstGeom prst="wedgeRoundRectCallout">
            <a:avLst>
              <a:gd name="adj1" fmla="val 121845"/>
              <a:gd name="adj2" fmla="val 15180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2E6BA575-7D5A-4FD8-B677-6E6F278E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31396" y="3497788"/>
            <a:ext cx="1907704" cy="422276"/>
          </a:xfrm>
          <a:prstGeom prst="wedgeRoundRectCallout">
            <a:avLst>
              <a:gd name="adj1" fmla="val -128999"/>
              <a:gd name="adj2" fmla="val 12112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0588DAF7-49F1-43CF-8AC6-DE93CCE2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4869160"/>
            <a:ext cx="1907704" cy="422276"/>
          </a:xfrm>
          <a:prstGeom prst="wedgeRoundRectCallout">
            <a:avLst>
              <a:gd name="adj1" fmla="val 129834"/>
              <a:gd name="adj2" fmla="val -9180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文件保存路径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9398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指定文件名与路径，文件类型（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File type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）选择为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Verilog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E0083E7-C266-4B24-A4FB-979C1465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58188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27A79B0-ECF8-489A-8A6F-4128E122AF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391792"/>
            <a:ext cx="8048625" cy="54483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4692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1018235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添加完成后如下图所示之后单击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finish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完成文件的创建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6012160" y="6381328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9C5EE0C-6258-45CC-AC6C-28E8F11DC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008774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7186A9-F889-4548-9E53-294DF913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916832"/>
            <a:ext cx="5886450" cy="421005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0" y="17038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1830" y="1124744"/>
            <a:ext cx="936766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继续弹出的对话空中，可以设置一些端口，但是我们现在直接单击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5120055" y="5733256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8B83086A-78DA-4E12-84B1-773BFE0839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2821818"/>
            <a:ext cx="864096" cy="422276"/>
          </a:xfrm>
          <a:prstGeom prst="wedgeRoundRectCallout">
            <a:avLst>
              <a:gd name="adj1" fmla="val 273523"/>
              <a:gd name="adj2" fmla="val 14097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7014938A-67C2-49B0-87FE-B0F0CD214A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3658582"/>
            <a:ext cx="864096" cy="422276"/>
          </a:xfrm>
          <a:prstGeom prst="wedgeRoundRectCallout">
            <a:avLst>
              <a:gd name="adj1" fmla="val 120111"/>
              <a:gd name="adj2" fmla="val 20419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55AEE320-79C3-4B10-95D2-FFAD2AD6C2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245" y="5102496"/>
            <a:ext cx="792088" cy="576063"/>
          </a:xfrm>
          <a:prstGeom prst="wedgeRoundRectCallout">
            <a:avLst>
              <a:gd name="adj1" fmla="val 206141"/>
              <a:gd name="adj2" fmla="val -822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端口方向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20DE78-635A-45A6-BF04-9EDC5B63A3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95252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E805CB0-6B4B-4D2F-A4E3-93F7C5F77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772816"/>
            <a:ext cx="9144000" cy="4348163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6802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创建完成后可以看到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Design Sources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文件夹中有了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这个文件，这个文件就是我们可以编写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verilog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程序的文件。</a:t>
            </a: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1331640" y="2851443"/>
            <a:ext cx="1008112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3CCBC1EA-019F-437A-B7ED-AD89008B3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2059355"/>
            <a:ext cx="864096" cy="560413"/>
          </a:xfrm>
          <a:prstGeom prst="wedgeRoundRectCallout">
            <a:avLst>
              <a:gd name="adj1" fmla="val -313346"/>
              <a:gd name="adj2" fmla="val 10325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8398D2-AA29-45A0-90BC-E77842129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085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2211CC3-87F1-45A3-B440-3FC3840AE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92" y="2314215"/>
            <a:ext cx="9144000" cy="3622578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8085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双击刚刚创建的源文件，打开流水程序源码如下，可以看出这是一个空的工程，我们现在要添加代码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539552" y="3068960"/>
            <a:ext cx="1008112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3CCBC1EA-019F-437A-B7ED-AD89008B3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9992" y="4389215"/>
            <a:ext cx="864096" cy="560413"/>
          </a:xfrm>
          <a:prstGeom prst="wedgeRoundRectCallout">
            <a:avLst>
              <a:gd name="adj1" fmla="val -90679"/>
              <a:gd name="adj2" fmla="val 11004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88FD20F-8B26-42E4-B747-8D6C9A8AED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11044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BE24584-FFFD-4D62-B91A-7CCB73E452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06905"/>
            <a:ext cx="9144000" cy="3598359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8329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工程创建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双击刚刚创建的源文件，打开流水程序源码如下，可以看出这是一个空的工程，我们现在要添加代码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3D3EB5DA-2E5A-4704-AB57-3078921D860A}"/>
              </a:ext>
            </a:extLst>
          </p:cNvPr>
          <p:cNvSpPr/>
          <p:nvPr/>
        </p:nvSpPr>
        <p:spPr>
          <a:xfrm>
            <a:off x="323528" y="2960948"/>
            <a:ext cx="1008112" cy="14401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3CCBC1EA-019F-437A-B7ED-AD89008B3B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27984" y="3725877"/>
            <a:ext cx="864096" cy="560413"/>
          </a:xfrm>
          <a:prstGeom prst="wedgeRoundRectCallout">
            <a:avLst>
              <a:gd name="adj1" fmla="val -90679"/>
              <a:gd name="adj2" fmla="val 11004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56D92B-4BC4-419A-84A5-253AEFF9D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480911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1909" y="16650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流水灯点亮分析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SWORD-002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上的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8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个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并行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流水灯原理图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,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所有的阴极（负极）接地（共阴极），当阳极接高电平时，点亮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9423F1A-2768-467F-B488-99AED0F96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76" t="47249" r="20312" b="32150"/>
          <a:stretch/>
        </p:blipFill>
        <p:spPr>
          <a:xfrm>
            <a:off x="251520" y="3284984"/>
            <a:ext cx="3240360" cy="141277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570B24E-26E9-4333-9B6A-7FBBBD4D7B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24" b="15726"/>
          <a:stretch/>
        </p:blipFill>
        <p:spPr>
          <a:xfrm rot="10800000">
            <a:off x="4251162" y="3456384"/>
            <a:ext cx="4162425" cy="1241376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F3E8234-B020-45C5-BA6C-5CE8C70816FC}"/>
              </a:ext>
            </a:extLst>
          </p:cNvPr>
          <p:cNvSpPr txBox="1"/>
          <p:nvPr/>
        </p:nvSpPr>
        <p:spPr>
          <a:xfrm>
            <a:off x="5972334" y="4598794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GND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52F7DD86-1EC6-4699-B3A6-63BE02157D1C}"/>
              </a:ext>
            </a:extLst>
          </p:cNvPr>
          <p:cNvSpPr txBox="1"/>
          <p:nvPr/>
        </p:nvSpPr>
        <p:spPr>
          <a:xfrm>
            <a:off x="7772957" y="3090177"/>
            <a:ext cx="7004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LED0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A983E9-763D-4366-A539-F254C953B6E7}"/>
              </a:ext>
            </a:extLst>
          </p:cNvPr>
          <p:cNvSpPr txBox="1"/>
          <p:nvPr/>
        </p:nvSpPr>
        <p:spPr>
          <a:xfrm>
            <a:off x="7213293" y="309174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LED1</a:t>
            </a:r>
            <a:endParaRPr lang="zh-CN" altLang="en-US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51EBEA7-8772-42F4-9700-5D7E3CDAECBA}"/>
              </a:ext>
            </a:extLst>
          </p:cNvPr>
          <p:cNvSpPr txBox="1"/>
          <p:nvPr/>
        </p:nvSpPr>
        <p:spPr>
          <a:xfrm>
            <a:off x="6653628" y="3100318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LED2</a:t>
            </a:r>
            <a:endParaRPr lang="zh-CN" altLang="en-US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9F844F7-F8CE-4473-B7EA-CA18250F83F7}"/>
              </a:ext>
            </a:extLst>
          </p:cNvPr>
          <p:cNvSpPr txBox="1"/>
          <p:nvPr/>
        </p:nvSpPr>
        <p:spPr>
          <a:xfrm>
            <a:off x="6132621" y="3095486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LED3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B86B53-7E11-4C60-A9FE-2CD042D3388C}"/>
              </a:ext>
            </a:extLst>
          </p:cNvPr>
          <p:cNvSpPr txBox="1"/>
          <p:nvPr/>
        </p:nvSpPr>
        <p:spPr>
          <a:xfrm>
            <a:off x="5620860" y="309799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LED4</a:t>
            </a:r>
            <a:endParaRPr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84B4B71-AB5C-41B4-B4CF-58226170ADB4}"/>
              </a:ext>
            </a:extLst>
          </p:cNvPr>
          <p:cNvSpPr txBox="1"/>
          <p:nvPr/>
        </p:nvSpPr>
        <p:spPr>
          <a:xfrm>
            <a:off x="5132709" y="309799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LED5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B15C2A6-0811-45BE-B8AA-A7744C65E59B}"/>
              </a:ext>
            </a:extLst>
          </p:cNvPr>
          <p:cNvSpPr txBox="1"/>
          <p:nvPr/>
        </p:nvSpPr>
        <p:spPr>
          <a:xfrm>
            <a:off x="4628472" y="3097995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LED6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66956FB-B254-433D-BB26-DE2AF7420C12}"/>
              </a:ext>
            </a:extLst>
          </p:cNvPr>
          <p:cNvSpPr txBox="1"/>
          <p:nvPr/>
        </p:nvSpPr>
        <p:spPr>
          <a:xfrm>
            <a:off x="4059839" y="3095347"/>
            <a:ext cx="720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LED7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00B315E-F08B-41F2-B708-9CEF063544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461832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365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流水灯点亮分析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5479228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流水灯源程序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,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输入时钟（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50MHZ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）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,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输入复位（低电平有效），输出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灯驱动（高电平有效）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设置中间计数器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C0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每计数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100000000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翻转一次，产生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1HZ(1S)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的时钟来更新一次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点亮状态（若不延缓以前的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50M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快时钟，则会影响流水灯的观察）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通过左移一位高电平的方式逐个点亮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，形成流水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AA77B2-03AE-4CB9-B5F5-735EE7EDD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6096" y="1052736"/>
            <a:ext cx="3600400" cy="544830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493DF68-3575-4267-9FE3-66589DF73A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78330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sz="4800">
                <a:ea typeface="黑体" panose="02010609060101010101" pitchFamily="49" charset="-122"/>
              </a:rPr>
              <a:t>实验目的</a:t>
            </a:r>
          </a:p>
        </p:txBody>
      </p:sp>
      <p:sp>
        <p:nvSpPr>
          <p:cNvPr id="11267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587375" y="1336679"/>
            <a:ext cx="8064500" cy="4752975"/>
          </a:xfrm>
        </p:spPr>
        <p:txBody>
          <a:bodyPr/>
          <a:lstStyle/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1.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熟练掌握</a:t>
            </a:r>
            <a:r>
              <a:rPr lang="en-US" altLang="zh-CN" sz="2800" dirty="0">
                <a:solidFill>
                  <a:schemeClr val="tx1"/>
                </a:solidFill>
                <a:ea typeface="+mn-ea"/>
                <a:cs typeface="Times New Roman" panose="02020603050405020304" pitchFamily="18" charset="0"/>
              </a:rPr>
              <a:t>EDA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开发工具和开发流程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2.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复习数字逻辑设计实现方法</a:t>
            </a: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3.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扩展优化逻辑实验基本模块</a:t>
            </a: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4.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优化计算机系统实现的辅助模块</a:t>
            </a:r>
          </a:p>
          <a:p>
            <a:pPr marL="609585" indent="-609585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800" dirty="0">
                <a:solidFill>
                  <a:schemeClr val="tx1"/>
                </a:solidFill>
                <a:latin typeface="+mn-ea"/>
                <a:ea typeface="+mn-ea"/>
              </a:rPr>
              <a:t>5.	</a:t>
            </a:r>
            <a:r>
              <a:rPr lang="zh-CN" altLang="en-US" sz="2800" dirty="0">
                <a:solidFill>
                  <a:schemeClr val="tx1"/>
                </a:solidFill>
                <a:latin typeface="+mn-ea"/>
                <a:ea typeface="+mn-ea"/>
              </a:rPr>
              <a:t>了解计算机硬件系统将中到的最基本模块</a:t>
            </a:r>
            <a:endParaRPr lang="en-US" altLang="zh-CN" sz="2800" dirty="0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FD3482EE-F774-4863-BD8F-4BBD7216DF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11317547"/>
      </p:ext>
    </p:extLst>
  </p:cSld>
  <p:clrMapOvr>
    <a:masterClrMapping/>
  </p:clrMapOvr>
  <p:transition spd="slow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C0A398-F59F-47D7-9325-F60FCF17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46708"/>
            <a:ext cx="8048625" cy="5211292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193CDB8F-8B4D-4A16-84A0-66B446941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6056" y="1844824"/>
            <a:ext cx="1152128" cy="792088"/>
          </a:xfrm>
          <a:prstGeom prst="wedgeRoundRectCallout">
            <a:avLst>
              <a:gd name="adj1" fmla="val -182833"/>
              <a:gd name="adj2" fmla="val 14538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7A526B73-8AB4-4B03-9737-71BB9D714F14}"/>
              </a:ext>
            </a:extLst>
          </p:cNvPr>
          <p:cNvSpPr txBox="1">
            <a:spLocks/>
          </p:cNvSpPr>
          <p:nvPr/>
        </p:nvSpPr>
        <p:spPr bwMode="auto">
          <a:xfrm>
            <a:off x="28876" y="15951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099720A0-4812-4A4F-91CF-914BE50B65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Source,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添加仿真文件</a:t>
            </a:r>
            <a:br>
              <a:rPr lang="zh-CN" altLang="en-US" sz="1200" dirty="0"/>
            </a:b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F18C31B-606D-472C-BCA6-B5BA485B5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1576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828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选择仿真文件保存路径，创建新文件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3F927E-AFC3-42DA-8F06-4C041A1C3F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373460"/>
            <a:ext cx="8001000" cy="5457825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852" y="2305322"/>
            <a:ext cx="1152128" cy="796330"/>
          </a:xfrm>
          <a:prstGeom prst="wedgeRoundRectCallout">
            <a:avLst>
              <a:gd name="adj1" fmla="val -204217"/>
              <a:gd name="adj2" fmla="val 2483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A5DFB2E9-3E00-4F71-9971-880C33DB6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3044" y="3306012"/>
            <a:ext cx="1152128" cy="443712"/>
          </a:xfrm>
          <a:prstGeom prst="wedgeRoundRectCallout">
            <a:avLst>
              <a:gd name="adj1" fmla="val -121544"/>
              <a:gd name="adj2" fmla="val 25352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52DCBF-2F3E-49F5-849F-85B7E4462C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623182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0894FBC-73A6-4D68-A18D-AF26FC591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382267"/>
            <a:ext cx="8048625" cy="545782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6149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Water_LED_tb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新文件</a:t>
            </a: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1FC29F20-5A30-45EF-8860-52D975E955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2" y="2780928"/>
            <a:ext cx="1152128" cy="796330"/>
          </a:xfrm>
          <a:prstGeom prst="wedgeRoundRectCallout">
            <a:avLst>
              <a:gd name="adj1" fmla="val -189005"/>
              <a:gd name="adj2" fmla="val 14827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仿真激励文件名称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491FE2D9-0AA1-4691-AEEB-104642CBDD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5077" y="4167412"/>
            <a:ext cx="1152128" cy="796330"/>
          </a:xfrm>
          <a:prstGeom prst="wedgeRoundRectCallout">
            <a:avLst>
              <a:gd name="adj1" fmla="val 172277"/>
              <a:gd name="adj2" fmla="val 2148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84717B38-F689-4E1F-853D-CDDDC23041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05117" y="2460899"/>
            <a:ext cx="1152128" cy="796330"/>
          </a:xfrm>
          <a:prstGeom prst="wedgeRoundRectCallout">
            <a:avLst>
              <a:gd name="adj1" fmla="val 132428"/>
              <a:gd name="adj2" fmla="val 14636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9A1A3AB-5778-4A67-9434-9B2EB272A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148772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734AC2A-E043-41AD-A155-AC2B5F27D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82267"/>
            <a:ext cx="8010525" cy="545782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309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创建完成，点击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Finish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结束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4852" y="2305322"/>
            <a:ext cx="1152128" cy="796330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1DAB3A-96EE-40FB-AD93-1948C8FB971C}"/>
              </a:ext>
            </a:extLst>
          </p:cNvPr>
          <p:cNvSpPr/>
          <p:nvPr/>
        </p:nvSpPr>
        <p:spPr>
          <a:xfrm>
            <a:off x="6228184" y="638132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56D699B-E849-45FA-AF50-9761EBD0C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1684091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50137A2-3301-4DAE-9F9C-F9B7E98D3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19200"/>
            <a:ext cx="5905500" cy="421005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39553" y="181930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端口定义，点击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直接跳过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82480" y="2780928"/>
            <a:ext cx="1152128" cy="796330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端口定义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1DAB3A-96EE-40FB-AD93-1948C8FB971C}"/>
              </a:ext>
            </a:extLst>
          </p:cNvPr>
          <p:cNvSpPr/>
          <p:nvPr/>
        </p:nvSpPr>
        <p:spPr>
          <a:xfrm>
            <a:off x="4549874" y="5411638"/>
            <a:ext cx="720080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610E6DF-078E-4C05-BEEF-DB5FB5695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2739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B07304C-5946-41E0-A245-28DF0CD41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2060848"/>
            <a:ext cx="9144000" cy="362578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029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Simulaion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 Source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下双击刚刚创建的仿真文件，这是一个空文件，我们需要添加代码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6096" y="3717032"/>
            <a:ext cx="1152128" cy="796330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D1DAB3A-96EE-40FB-AD93-1948C8FB971C}"/>
              </a:ext>
            </a:extLst>
          </p:cNvPr>
          <p:cNvSpPr/>
          <p:nvPr/>
        </p:nvSpPr>
        <p:spPr>
          <a:xfrm>
            <a:off x="323528" y="3409950"/>
            <a:ext cx="1420684" cy="2160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61A1DB-64CE-4085-81FC-BFAEF24B48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37303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D02E11F-77CF-46D7-97A2-B0FA03664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062" y="1474701"/>
            <a:ext cx="5353050" cy="48387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396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如图，仿真文件补充完整</a:t>
            </a: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268FDE33-3ABE-45A6-B97F-47AA697EC3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458" y="2877083"/>
            <a:ext cx="1152128" cy="537059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模块例化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F0FBDF1D-AD42-4D99-B6D3-D70D4B5ECB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4458" y="3717032"/>
            <a:ext cx="1152128" cy="537059"/>
          </a:xfrm>
          <a:prstGeom prst="wedgeRoundRectCallout">
            <a:avLst>
              <a:gd name="adj1" fmla="val -246380"/>
              <a:gd name="adj2" fmla="val 14086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100mhz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时钟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687D2BE-A49E-4BEB-99A9-7BDAAEF85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082704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FAD0C3-572A-4488-A05C-712837DF24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042"/>
          <a:stretch/>
        </p:blipFill>
        <p:spPr>
          <a:xfrm>
            <a:off x="57054" y="1628800"/>
            <a:ext cx="9144000" cy="472755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4325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如图，选择流程窗口下的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SIMULATION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，行为仿真</a:t>
            </a: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723332F3-DAE9-45B8-8CD2-113408B08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6" y="1988840"/>
            <a:ext cx="864096" cy="504056"/>
          </a:xfrm>
          <a:prstGeom prst="wedgeRoundRectCallout">
            <a:avLst>
              <a:gd name="adj1" fmla="val -324369"/>
              <a:gd name="adj2" fmla="val 48315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点击仿真选项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3C3794FA-35A4-403B-8EB0-3C401CD62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756" y="2456892"/>
            <a:ext cx="864096" cy="504056"/>
          </a:xfrm>
          <a:prstGeom prst="wedgeRoundRectCallout">
            <a:avLst>
              <a:gd name="adj1" fmla="val -297913"/>
              <a:gd name="adj2" fmla="val 4597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选择行为仿真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7438C9-083D-4049-9FA6-3B4811533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3383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2173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如图，点击仿真复位键，然后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run all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723332F3-DAE9-45B8-8CD2-113408B082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75856" y="1988840"/>
            <a:ext cx="864096" cy="504056"/>
          </a:xfrm>
          <a:prstGeom prst="wedgeRoundRectCallout">
            <a:avLst>
              <a:gd name="adj1" fmla="val -324369"/>
              <a:gd name="adj2" fmla="val 48315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点击仿真选项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AutoShape 14">
            <a:extLst>
              <a:ext uri="{FF2B5EF4-FFF2-40B4-BE49-F238E27FC236}">
                <a16:creationId xmlns:a16="http://schemas.microsoft.com/office/drawing/2014/main" id="{3C3794FA-35A4-403B-8EB0-3C401CD62C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9756" y="2456892"/>
            <a:ext cx="864096" cy="504056"/>
          </a:xfrm>
          <a:prstGeom prst="wedgeRoundRectCallout">
            <a:avLst>
              <a:gd name="adj1" fmla="val -297913"/>
              <a:gd name="adj2" fmla="val 4597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选择行为仿真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985D644-8D99-4BC6-85C2-70C39F6BF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618361"/>
            <a:ext cx="9144000" cy="500323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70952F20-BFA0-42BD-8796-A7B6671A557C}"/>
              </a:ext>
            </a:extLst>
          </p:cNvPr>
          <p:cNvSpPr txBox="1"/>
          <p:nvPr/>
        </p:nvSpPr>
        <p:spPr>
          <a:xfrm>
            <a:off x="1559041" y="3136612"/>
            <a:ext cx="103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模块层次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结构窗口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1A5DEF1-DF66-4A3C-BC4B-60DE72A9DE80}"/>
              </a:ext>
            </a:extLst>
          </p:cNvPr>
          <p:cNvSpPr/>
          <p:nvPr/>
        </p:nvSpPr>
        <p:spPr>
          <a:xfrm>
            <a:off x="1147231" y="2288493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FCEDE162-027E-4D54-A765-CED6A5D375EE}"/>
              </a:ext>
            </a:extLst>
          </p:cNvPr>
          <p:cNvSpPr/>
          <p:nvPr/>
        </p:nvSpPr>
        <p:spPr>
          <a:xfrm>
            <a:off x="3001372" y="2289605"/>
            <a:ext cx="1198384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7DA60299-BAC7-49C3-BD22-24B1605B1A24}"/>
              </a:ext>
            </a:extLst>
          </p:cNvPr>
          <p:cNvSpPr txBox="1"/>
          <p:nvPr/>
        </p:nvSpPr>
        <p:spPr>
          <a:xfrm>
            <a:off x="3071108" y="3139499"/>
            <a:ext cx="103052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被选模块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  <a:p>
            <a:pPr algn="l"/>
            <a:r>
              <a:rPr lang="zh-CN" altLang="en-US" sz="1600" dirty="0">
                <a:solidFill>
                  <a:srgbClr val="FF0000"/>
                </a:solidFill>
                <a:latin typeface="-apple-system"/>
              </a:rPr>
              <a:t>信号窗口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63F7248-6C56-4C31-9F7E-BDD023FDCC32}"/>
              </a:ext>
            </a:extLst>
          </p:cNvPr>
          <p:cNvSpPr/>
          <p:nvPr/>
        </p:nvSpPr>
        <p:spPr>
          <a:xfrm>
            <a:off x="4273545" y="2679282"/>
            <a:ext cx="1026468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2AA3E0-2F81-4494-8ADD-A8B6119474C5}"/>
              </a:ext>
            </a:extLst>
          </p:cNvPr>
          <p:cNvSpPr txBox="1"/>
          <p:nvPr/>
        </p:nvSpPr>
        <p:spPr>
          <a:xfrm>
            <a:off x="4271518" y="3622666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信号名称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EEDA283-0283-4D3E-BDC2-74286D283632}"/>
              </a:ext>
            </a:extLst>
          </p:cNvPr>
          <p:cNvSpPr/>
          <p:nvPr/>
        </p:nvSpPr>
        <p:spPr>
          <a:xfrm>
            <a:off x="5357505" y="2708920"/>
            <a:ext cx="366623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927050-5751-4B9A-8CC7-B4C3558944AA}"/>
              </a:ext>
            </a:extLst>
          </p:cNvPr>
          <p:cNvSpPr txBox="1"/>
          <p:nvPr/>
        </p:nvSpPr>
        <p:spPr>
          <a:xfrm>
            <a:off x="5309911" y="3372119"/>
            <a:ext cx="41421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信号值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ED8610D7-EA1E-430D-B6A3-0A21604B83C1}"/>
              </a:ext>
            </a:extLst>
          </p:cNvPr>
          <p:cNvSpPr/>
          <p:nvPr/>
        </p:nvSpPr>
        <p:spPr>
          <a:xfrm>
            <a:off x="5818482" y="2923057"/>
            <a:ext cx="3146006" cy="1586063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A0B241-7CED-4ED9-BF3F-813355051684}"/>
              </a:ext>
            </a:extLst>
          </p:cNvPr>
          <p:cNvSpPr txBox="1"/>
          <p:nvPr/>
        </p:nvSpPr>
        <p:spPr>
          <a:xfrm>
            <a:off x="6834231" y="3577393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波形窗口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3" name="AutoShape 14">
            <a:extLst>
              <a:ext uri="{FF2B5EF4-FFF2-40B4-BE49-F238E27FC236}">
                <a16:creationId xmlns:a16="http://schemas.microsoft.com/office/drawing/2014/main" id="{D3F59A92-FB2F-4733-8F46-BAF6033A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96336" y="1448780"/>
            <a:ext cx="864096" cy="504056"/>
          </a:xfrm>
          <a:prstGeom prst="wedgeRoundRectCallout">
            <a:avLst>
              <a:gd name="adj1" fmla="val -103907"/>
              <a:gd name="adj2" fmla="val 212179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显示时间刻度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76CE5D6-0C29-4082-A9D5-BB58CA59C2DF}"/>
              </a:ext>
            </a:extLst>
          </p:cNvPr>
          <p:cNvSpPr/>
          <p:nvPr/>
        </p:nvSpPr>
        <p:spPr>
          <a:xfrm>
            <a:off x="4228632" y="2086109"/>
            <a:ext cx="3146006" cy="546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69092CA-B76B-424D-90F8-E46A05FB110E}"/>
              </a:ext>
            </a:extLst>
          </p:cNvPr>
          <p:cNvSpPr txBox="1"/>
          <p:nvPr/>
        </p:nvSpPr>
        <p:spPr>
          <a:xfrm>
            <a:off x="5096194" y="2088606"/>
            <a:ext cx="1738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显示控制快捷键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2132A5B2-9CA9-422B-9752-A3E2E34BF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1315" y="1133008"/>
            <a:ext cx="864096" cy="504056"/>
          </a:xfrm>
          <a:prstGeom prst="wedgeRoundRectCallout">
            <a:avLst>
              <a:gd name="adj1" fmla="val -209729"/>
              <a:gd name="adj2" fmla="val 113917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控制快捷键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67BD6EA0-CAF3-4F09-90AC-2CF3AC0BD9AC}"/>
              </a:ext>
            </a:extLst>
          </p:cNvPr>
          <p:cNvSpPr/>
          <p:nvPr/>
        </p:nvSpPr>
        <p:spPr>
          <a:xfrm>
            <a:off x="1187624" y="5597700"/>
            <a:ext cx="6840760" cy="108200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64CE5CEE-2135-4CC9-943C-C04BA2588C42}"/>
              </a:ext>
            </a:extLst>
          </p:cNvPr>
          <p:cNvSpPr txBox="1"/>
          <p:nvPr/>
        </p:nvSpPr>
        <p:spPr>
          <a:xfrm>
            <a:off x="4065673" y="5969427"/>
            <a:ext cx="158644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600" b="0" i="0" dirty="0">
                <a:solidFill>
                  <a:srgbClr val="FF0000"/>
                </a:solidFill>
                <a:effectLst/>
                <a:latin typeface="-apple-system"/>
              </a:rPr>
              <a:t>TCL</a:t>
            </a:r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控制台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DBF0D4A6-44AA-43B0-AECB-05768F885DB6}"/>
              </a:ext>
            </a:extLst>
          </p:cNvPr>
          <p:cNvSpPr/>
          <p:nvPr/>
        </p:nvSpPr>
        <p:spPr>
          <a:xfrm>
            <a:off x="36491" y="1833785"/>
            <a:ext cx="4065138" cy="26306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DEA5B961-B005-4787-A653-0081179D8E4E}"/>
              </a:ext>
            </a:extLst>
          </p:cNvPr>
          <p:cNvCxnSpPr>
            <a:cxnSpLocks/>
          </p:cNvCxnSpPr>
          <p:nvPr/>
        </p:nvCxnSpPr>
        <p:spPr>
          <a:xfrm flipH="1">
            <a:off x="2267744" y="1384180"/>
            <a:ext cx="144016" cy="556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2F0DF3A3-82D9-451E-B0FF-6112E65EF476}"/>
              </a:ext>
            </a:extLst>
          </p:cNvPr>
          <p:cNvCxnSpPr>
            <a:cxnSpLocks/>
          </p:cNvCxnSpPr>
          <p:nvPr/>
        </p:nvCxnSpPr>
        <p:spPr>
          <a:xfrm flipH="1">
            <a:off x="2438517" y="1365045"/>
            <a:ext cx="1371975" cy="55632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A2A8A2F-1EB6-4829-A5BA-C3CC5570A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7822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9AD2801-45A5-484D-A801-69E2658141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672"/>
          <a:stretch/>
        </p:blipFill>
        <p:spPr>
          <a:xfrm>
            <a:off x="0" y="2485234"/>
            <a:ext cx="9144000" cy="3431214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38532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功能仿真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LED_o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实现逐位高电平左移流水点亮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063F7248-6C56-4C31-9F7E-BDD023FDCC32}"/>
              </a:ext>
            </a:extLst>
          </p:cNvPr>
          <p:cNvSpPr/>
          <p:nvPr/>
        </p:nvSpPr>
        <p:spPr>
          <a:xfrm>
            <a:off x="91299" y="3569390"/>
            <a:ext cx="1026468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82AA3E0-2F81-4494-8ADD-A8B6119474C5}"/>
              </a:ext>
            </a:extLst>
          </p:cNvPr>
          <p:cNvSpPr txBox="1"/>
          <p:nvPr/>
        </p:nvSpPr>
        <p:spPr>
          <a:xfrm>
            <a:off x="149669" y="5614762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信号名称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5EEDA283-0283-4D3E-BDC2-74286D283632}"/>
              </a:ext>
            </a:extLst>
          </p:cNvPr>
          <p:cNvSpPr/>
          <p:nvPr/>
        </p:nvSpPr>
        <p:spPr>
          <a:xfrm>
            <a:off x="2156440" y="3609819"/>
            <a:ext cx="366623" cy="20755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A927050-5751-4B9A-8CC7-B4C3558944AA}"/>
              </a:ext>
            </a:extLst>
          </p:cNvPr>
          <p:cNvSpPr txBox="1"/>
          <p:nvPr/>
        </p:nvSpPr>
        <p:spPr>
          <a:xfrm>
            <a:off x="2024298" y="5649063"/>
            <a:ext cx="81950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信号值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FDA0B241-7CED-4ED9-BF3F-813355051684}"/>
              </a:ext>
            </a:extLst>
          </p:cNvPr>
          <p:cNvSpPr txBox="1"/>
          <p:nvPr/>
        </p:nvSpPr>
        <p:spPr>
          <a:xfrm>
            <a:off x="5123754" y="5516042"/>
            <a:ext cx="1030521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波形窗口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3" name="AutoShape 14">
            <a:extLst>
              <a:ext uri="{FF2B5EF4-FFF2-40B4-BE49-F238E27FC236}">
                <a16:creationId xmlns:a16="http://schemas.microsoft.com/office/drawing/2014/main" id="{D3F59A92-FB2F-4733-8F46-BAF6033AA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98436" y="1790861"/>
            <a:ext cx="864096" cy="504056"/>
          </a:xfrm>
          <a:prstGeom prst="wedgeRoundRectCallout">
            <a:avLst>
              <a:gd name="adj1" fmla="val -103907"/>
              <a:gd name="adj2" fmla="val 212179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显示时间刻度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376CE5D6-0C29-4082-A9D5-BB58CA59C2DF}"/>
              </a:ext>
            </a:extLst>
          </p:cNvPr>
          <p:cNvSpPr/>
          <p:nvPr/>
        </p:nvSpPr>
        <p:spPr>
          <a:xfrm>
            <a:off x="38003" y="2741694"/>
            <a:ext cx="6116271" cy="546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69092CA-B76B-424D-90F8-E46A05FB110E}"/>
              </a:ext>
            </a:extLst>
          </p:cNvPr>
          <p:cNvSpPr txBox="1"/>
          <p:nvPr/>
        </p:nvSpPr>
        <p:spPr>
          <a:xfrm>
            <a:off x="4622811" y="2776824"/>
            <a:ext cx="173803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显示控制快捷键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26" name="AutoShape 14">
            <a:extLst>
              <a:ext uri="{FF2B5EF4-FFF2-40B4-BE49-F238E27FC236}">
                <a16:creationId xmlns:a16="http://schemas.microsoft.com/office/drawing/2014/main" id="{2132A5B2-9CA9-422B-9752-A3E2E34BF2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10323" y="1713936"/>
            <a:ext cx="664277" cy="504056"/>
          </a:xfrm>
          <a:prstGeom prst="wedgeRoundRectCallout">
            <a:avLst>
              <a:gd name="adj1" fmla="val -158215"/>
              <a:gd name="adj2" fmla="val 18005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波形放大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AutoShape 14">
            <a:extLst>
              <a:ext uri="{FF2B5EF4-FFF2-40B4-BE49-F238E27FC236}">
                <a16:creationId xmlns:a16="http://schemas.microsoft.com/office/drawing/2014/main" id="{BC1C21FA-A13E-4F5F-A81B-AE57467426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1299" y="1704092"/>
            <a:ext cx="664277" cy="504056"/>
          </a:xfrm>
          <a:prstGeom prst="wedgeRoundRectCallout">
            <a:avLst>
              <a:gd name="adj1" fmla="val -37769"/>
              <a:gd name="adj2" fmla="val 193283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查找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AutoShape 14">
            <a:extLst>
              <a:ext uri="{FF2B5EF4-FFF2-40B4-BE49-F238E27FC236}">
                <a16:creationId xmlns:a16="http://schemas.microsoft.com/office/drawing/2014/main" id="{B75425BC-EA4E-400C-9D41-AB60102A94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0811" y="1709620"/>
            <a:ext cx="664277" cy="504056"/>
          </a:xfrm>
          <a:prstGeom prst="wedgeRoundRectCallout">
            <a:avLst>
              <a:gd name="adj1" fmla="val -96558"/>
              <a:gd name="adj2" fmla="val 18005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保存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AutoShape 14">
            <a:extLst>
              <a:ext uri="{FF2B5EF4-FFF2-40B4-BE49-F238E27FC236}">
                <a16:creationId xmlns:a16="http://schemas.microsoft.com/office/drawing/2014/main" id="{6E447E7E-F85A-460A-8E69-0DA793F748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2595" y="1709620"/>
            <a:ext cx="664277" cy="504056"/>
          </a:xfrm>
          <a:prstGeom prst="wedgeRoundRectCallout">
            <a:avLst>
              <a:gd name="adj1" fmla="val -224174"/>
              <a:gd name="adj2" fmla="val 18005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波形缩小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AutoShape 14">
            <a:extLst>
              <a:ext uri="{FF2B5EF4-FFF2-40B4-BE49-F238E27FC236}">
                <a16:creationId xmlns:a16="http://schemas.microsoft.com/office/drawing/2014/main" id="{9A2F9AC5-985B-4A7A-8C80-74DFF6BB03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9347" y="1556792"/>
            <a:ext cx="664277" cy="667282"/>
          </a:xfrm>
          <a:prstGeom prst="wedgeRoundRectCallout">
            <a:avLst>
              <a:gd name="adj1" fmla="val -288699"/>
              <a:gd name="adj2" fmla="val 143907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波形完全显示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AutoShape 14">
            <a:extLst>
              <a:ext uri="{FF2B5EF4-FFF2-40B4-BE49-F238E27FC236}">
                <a16:creationId xmlns:a16="http://schemas.microsoft.com/office/drawing/2014/main" id="{1A1EB3ED-E55C-451F-8BBF-FE64B5520D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5724" y="1537172"/>
            <a:ext cx="664277" cy="667282"/>
          </a:xfrm>
          <a:prstGeom prst="wedgeRoundRectCallout">
            <a:avLst>
              <a:gd name="adj1" fmla="val -350356"/>
              <a:gd name="adj2" fmla="val 146762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追踪到光标处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AutoShape 14">
            <a:extLst>
              <a:ext uri="{FF2B5EF4-FFF2-40B4-BE49-F238E27FC236}">
                <a16:creationId xmlns:a16="http://schemas.microsoft.com/office/drawing/2014/main" id="{DE554D5D-9348-4D4A-B6BD-14B3C9254B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6875" y="1556792"/>
            <a:ext cx="664277" cy="667282"/>
          </a:xfrm>
          <a:prstGeom prst="wedgeRoundRectCallout">
            <a:avLst>
              <a:gd name="adj1" fmla="val -430654"/>
              <a:gd name="adj2" fmla="val 148189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到初始时刻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AutoShape 14">
            <a:extLst>
              <a:ext uri="{FF2B5EF4-FFF2-40B4-BE49-F238E27FC236}">
                <a16:creationId xmlns:a16="http://schemas.microsoft.com/office/drawing/2014/main" id="{3EF8F12E-2F08-441D-8566-37FFC7B092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26" y="1556792"/>
            <a:ext cx="664277" cy="662533"/>
          </a:xfrm>
          <a:prstGeom prst="wedgeRoundRectCallout">
            <a:avLst>
              <a:gd name="adj1" fmla="val -520989"/>
              <a:gd name="adj2" fmla="val 151044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到最后时刻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AutoShape 14">
            <a:extLst>
              <a:ext uri="{FF2B5EF4-FFF2-40B4-BE49-F238E27FC236}">
                <a16:creationId xmlns:a16="http://schemas.microsoft.com/office/drawing/2014/main" id="{64340CB8-EFC4-4607-9990-0EC700C0CA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11092" y="1536608"/>
            <a:ext cx="664277" cy="667282"/>
          </a:xfrm>
          <a:prstGeom prst="wedgeRoundRectCallout">
            <a:avLst>
              <a:gd name="adj1" fmla="val -589816"/>
              <a:gd name="adj2" fmla="val 158181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前一个波形跳变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AutoShape 14">
            <a:extLst>
              <a:ext uri="{FF2B5EF4-FFF2-40B4-BE49-F238E27FC236}">
                <a16:creationId xmlns:a16="http://schemas.microsoft.com/office/drawing/2014/main" id="{D65BBCE1-FDB1-43C4-9606-6C07CF2DED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7479" y="1533525"/>
            <a:ext cx="664277" cy="690549"/>
          </a:xfrm>
          <a:prstGeom prst="wedgeRoundRectCallout">
            <a:avLst>
              <a:gd name="adj1" fmla="val -658643"/>
              <a:gd name="adj2" fmla="val 158181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下一个波形跳变</a:t>
            </a:r>
            <a:endParaRPr lang="en-US" altLang="zh-CN" sz="16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4C71516-1152-4A7F-B46A-98FEC1FF0F75}"/>
              </a:ext>
            </a:extLst>
          </p:cNvPr>
          <p:cNvSpPr/>
          <p:nvPr/>
        </p:nvSpPr>
        <p:spPr>
          <a:xfrm>
            <a:off x="2872683" y="3656572"/>
            <a:ext cx="6180018" cy="2198024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F1CF99-3C90-4072-95D0-CC3B66AFB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967191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>
                <a:latin typeface="黑体" panose="02010609060101010101" pitchFamily="49" charset="-122"/>
                <a:ea typeface="黑体" panose="02010609060101010101" pitchFamily="49" charset="-122"/>
              </a:rPr>
              <a:t>实验环境</a:t>
            </a:r>
          </a:p>
        </p:txBody>
      </p:sp>
      <p:sp>
        <p:nvSpPr>
          <p:cNvPr id="12291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611562" y="1106990"/>
            <a:ext cx="7993063" cy="4751387"/>
          </a:xfrm>
        </p:spPr>
        <p:txBody>
          <a:bodyPr/>
          <a:lstStyle/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实验设备</a:t>
            </a:r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sz="2400" dirty="0"/>
              <a:t>1. </a:t>
            </a:r>
            <a:r>
              <a:rPr sz="2400" dirty="0"/>
              <a:t>计算机（</a:t>
            </a:r>
            <a:r>
              <a:rPr lang="en-US" altLang="zh-CN" sz="2400" dirty="0"/>
              <a:t>Intel Core i5</a:t>
            </a:r>
            <a:r>
              <a:rPr sz="2400" dirty="0"/>
              <a:t>以上，</a:t>
            </a:r>
            <a:r>
              <a:rPr lang="en-US" altLang="zh-CN" sz="2400" dirty="0"/>
              <a:t>4GB</a:t>
            </a:r>
            <a:r>
              <a:rPr sz="2400" dirty="0"/>
              <a:t>内存以上）系统</a:t>
            </a:r>
            <a:r>
              <a:rPr lang="en-US" altLang="zh-CN" sz="2400" dirty="0"/>
              <a:t> </a:t>
            </a:r>
            <a:endParaRPr sz="2400" dirty="0"/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/>
              <a:t>2. Spartan-3 Starter Kit Board/Sword</a:t>
            </a:r>
            <a:r>
              <a:rPr sz="2400" dirty="0"/>
              <a:t>开发板	</a:t>
            </a:r>
            <a:endParaRPr lang="en-US" altLang="zh-CN" sz="2400" dirty="0"/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/>
              <a:t>3. Vivado 2017.4</a:t>
            </a:r>
            <a:r>
              <a:rPr sz="2400" dirty="0"/>
              <a:t>及以上开发工具</a:t>
            </a:r>
          </a:p>
          <a:p>
            <a:pPr eaLnBrk="1" hangingPunct="1">
              <a:lnSpc>
                <a:spcPct val="200000"/>
              </a:lnSpc>
              <a:spcBef>
                <a:spcPts val="0"/>
              </a:spcBef>
              <a:defRPr/>
            </a:pPr>
            <a:r>
              <a:rPr sz="2800" dirty="0">
                <a:solidFill>
                  <a:schemeClr val="tx1"/>
                </a:solidFill>
              </a:rPr>
              <a:t>材料</a:t>
            </a:r>
          </a:p>
          <a:p>
            <a:pPr marL="457189" lvl="1" indent="0" eaLnBrk="1" hangingPunct="1">
              <a:lnSpc>
                <a:spcPct val="200000"/>
              </a:lnSpc>
              <a:spcBef>
                <a:spcPts val="0"/>
              </a:spcBef>
              <a:buNone/>
              <a:defRPr/>
            </a:pPr>
            <a:r>
              <a:rPr lang="en-US" altLang="zh-CN" sz="2400" dirty="0"/>
              <a:t>	</a:t>
            </a:r>
            <a:r>
              <a:rPr sz="2400" dirty="0"/>
              <a:t>无</a:t>
            </a: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BEC2D89B-CCD7-4503-84F9-DFDB81CEDE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7786609"/>
      </p:ext>
    </p:extLst>
  </p:cSld>
  <p:clrMapOvr>
    <a:masterClrMapping/>
  </p:clrMapOvr>
  <p:transition spd="slow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B6EE900-82E2-4F9A-BAB1-DF23AC2C7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2248441"/>
            <a:ext cx="9144000" cy="459051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6517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en-US" altLang="zh-CN" sz="2800" dirty="0"/>
              <a:t>RTL</a:t>
            </a:r>
            <a:r>
              <a:rPr lang="zh-CN" altLang="en-US" sz="2800" dirty="0"/>
              <a:t>分析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如图，完成仿真后，可以点击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RTL Analysis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Schematic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，打开下图所示的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RTL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级电路原理图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C586EEA-647B-4C3F-BF9C-675DF62ED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2200" y="1340768"/>
            <a:ext cx="2305050" cy="1981200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7114D1D-E9EC-45A3-BA36-1D5C547ABEFC}"/>
              </a:ext>
            </a:extLst>
          </p:cNvPr>
          <p:cNvSpPr/>
          <p:nvPr/>
        </p:nvSpPr>
        <p:spPr>
          <a:xfrm>
            <a:off x="6548799" y="2821162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0A503CE-6E56-4DE1-8A9A-A8F0D75BC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29088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41402" y="19146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综合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1798" y="1052736"/>
            <a:ext cx="7271078" cy="3816424"/>
          </a:xfrm>
        </p:spPr>
        <p:txBody>
          <a:bodyPr/>
          <a:lstStyle/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点击工作流窗口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SYNTHISIS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Run Synthesis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，弹出综合对象路径及运行线程数设置窗口，采用默认设置，直接点击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OK,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综合完成后弹出成功窗口，可以继续进行实现步骤，或者打开综合后的原理图设计以及查看综合报告，这里选择打开综合设计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049067-EC91-4E12-A4EE-85CD9D309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02" y="1801872"/>
            <a:ext cx="2286000" cy="104775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DE272D7-CB4F-494E-BF25-854DD76C0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3317746" cy="2667878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9F9A6A5-6D50-47D3-8E02-57D5B157AD60}"/>
              </a:ext>
            </a:extLst>
          </p:cNvPr>
          <p:cNvSpPr/>
          <p:nvPr/>
        </p:nvSpPr>
        <p:spPr>
          <a:xfrm>
            <a:off x="179512" y="2054957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B0880B5-EF6C-4C4E-B9CB-7BD6DA17D76C}"/>
              </a:ext>
            </a:extLst>
          </p:cNvPr>
          <p:cNvSpPr/>
          <p:nvPr/>
        </p:nvSpPr>
        <p:spPr>
          <a:xfrm>
            <a:off x="971600" y="5665478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37FA89B0-A23A-4E87-95F2-A3A779B3FCC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034"/>
          <a:stretch/>
        </p:blipFill>
        <p:spPr>
          <a:xfrm>
            <a:off x="3438342" y="2999487"/>
            <a:ext cx="5611606" cy="3266382"/>
          </a:xfrm>
          <a:prstGeom prst="rect">
            <a:avLst/>
          </a:prstGeom>
        </p:spPr>
      </p:pic>
      <p:sp>
        <p:nvSpPr>
          <p:cNvPr id="10" name="矩形: 圆角 9">
            <a:extLst>
              <a:ext uri="{FF2B5EF4-FFF2-40B4-BE49-F238E27FC236}">
                <a16:creationId xmlns:a16="http://schemas.microsoft.com/office/drawing/2014/main" id="{46D41269-AAF9-43DD-8682-1892247C966B}"/>
              </a:ext>
            </a:extLst>
          </p:cNvPr>
          <p:cNvSpPr/>
          <p:nvPr/>
        </p:nvSpPr>
        <p:spPr>
          <a:xfrm>
            <a:off x="6858076" y="4221088"/>
            <a:ext cx="158417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37E8CF5-009E-4633-98C4-29246ACBE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88896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0" y="146867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综合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052736"/>
            <a:ext cx="9065372" cy="3816424"/>
          </a:xfrm>
        </p:spPr>
        <p:txBody>
          <a:bodyPr/>
          <a:lstStyle/>
          <a:p>
            <a:pPr algn="just"/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综合后的设计如图所示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6F3313A-9787-4B3B-B548-68FCE1765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459051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5DAFA72-3A2E-4C07-9B9B-3B08941E4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0192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0008B80-596A-4067-A846-DE39581624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4824"/>
            <a:ext cx="9144000" cy="459051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365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方法一  工具直接约束法  综合完成后，点击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I/O Ports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3459600" y="2060848"/>
            <a:ext cx="50405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A78485-8031-4C63-95F6-5AE03B84AA77}"/>
              </a:ext>
            </a:extLst>
          </p:cNvPr>
          <p:cNvCxnSpPr>
            <a:cxnSpLocks/>
          </p:cNvCxnSpPr>
          <p:nvPr/>
        </p:nvCxnSpPr>
        <p:spPr>
          <a:xfrm flipH="1">
            <a:off x="4067944" y="1366723"/>
            <a:ext cx="1584176" cy="694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230AD36-EFE1-4377-9A99-216131223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34015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493989-028D-46D3-81DB-351391500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76" y="2512840"/>
            <a:ext cx="9144000" cy="147626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37981" y="13652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方法一  工具直接约束法  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I/O Ports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Find Results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中进行管脚配置；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Package Pin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对应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FPGA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中的管脚，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I/O Std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对应电平标准。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配置 </a:t>
            </a:r>
            <a:r>
              <a:rPr lang="en-US" altLang="zh-CN" sz="2000" b="0" dirty="0" err="1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RSTn_i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信号连接到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W13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管脚，电平标准是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LVCMOS18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，在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Package Pin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中选择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W13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管脚，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I/O Std 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选择 </a:t>
            </a:r>
            <a:r>
              <a:rPr lang="en-US" altLang="zh-CN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LVCMOS18</a:t>
            </a:r>
            <a:r>
              <a:rPr lang="zh-CN" altLang="en-US" sz="2000" b="0" dirty="0">
                <a:solidFill>
                  <a:srgbClr val="FF0000"/>
                </a:solidFill>
                <a:latin typeface="Arial" panose="020B0604020202020204" pitchFamily="34" charset="0"/>
                <a:ea typeface="-apple-system"/>
              </a:rPr>
              <a:t>。其他按图示配置。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2051720" y="2525364"/>
            <a:ext cx="576064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27BB87-C9D7-4428-8617-3F90649C2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" y="4261320"/>
            <a:ext cx="9144000" cy="206422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CF31E5-B2CF-42D5-A5C6-BA8651285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56136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99F0D88B-1E47-48A2-8B9D-338A728EE3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628800"/>
            <a:ext cx="5505450" cy="4724400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206388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方法一  工具直接约束法  约束完成点击保存并命名，点击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1711846" y="1916832"/>
            <a:ext cx="50405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6ABAE97F-907C-49C7-A1E5-6A2499719720}"/>
              </a:ext>
            </a:extLst>
          </p:cNvPr>
          <p:cNvSpPr/>
          <p:nvPr/>
        </p:nvSpPr>
        <p:spPr>
          <a:xfrm>
            <a:off x="4932040" y="5805264"/>
            <a:ext cx="50405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7F006EB-02F9-4274-9F1F-CFA93C851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218176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4661F38-E556-4161-B8AB-93EA6F758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1" y="1772815"/>
            <a:ext cx="8048625" cy="5107285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54798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方法二  脚本约束法  在综合前，点击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Add Source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添加约束文件，之后点击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Next, Finish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1763688" y="2821162"/>
            <a:ext cx="194421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A78485-8031-4C63-95F6-5AE03B84AA77}"/>
              </a:ext>
            </a:extLst>
          </p:cNvPr>
          <p:cNvCxnSpPr>
            <a:cxnSpLocks/>
          </p:cNvCxnSpPr>
          <p:nvPr/>
        </p:nvCxnSpPr>
        <p:spPr>
          <a:xfrm flipH="1">
            <a:off x="3843785" y="2145769"/>
            <a:ext cx="1584176" cy="694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8487C32-75B4-4BBA-A21C-FC94A71799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6448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57DF6CA-96EF-417F-8972-5905457CD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8876" y="2085232"/>
            <a:ext cx="9144000" cy="3712166"/>
          </a:xfrm>
          <a:prstGeom prst="rect">
            <a:avLst/>
          </a:prstGeom>
        </p:spPr>
      </p:pic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20263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方法二  脚本约束法  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Consraintsxai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下，双击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Water_LED.xdc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约束文件并填入如下的约束文件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55653E5C-D5FD-4445-982B-062AD28472C5}"/>
              </a:ext>
            </a:extLst>
          </p:cNvPr>
          <p:cNvSpPr/>
          <p:nvPr/>
        </p:nvSpPr>
        <p:spPr>
          <a:xfrm>
            <a:off x="323528" y="3275470"/>
            <a:ext cx="194421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4A78485-8031-4C63-95F6-5AE03B84AA77}"/>
              </a:ext>
            </a:extLst>
          </p:cNvPr>
          <p:cNvCxnSpPr>
            <a:cxnSpLocks/>
          </p:cNvCxnSpPr>
          <p:nvPr/>
        </p:nvCxnSpPr>
        <p:spPr>
          <a:xfrm flipH="1">
            <a:off x="2123728" y="2522160"/>
            <a:ext cx="1584176" cy="6941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730088-3046-4207-B58A-3E10031B2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00769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8028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引脚约束 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引脚约束，是将所设计的功能模块的端口与实际物理芯片的引脚进行绑定，从而实现输入和输出与实际信号量连系的有效性；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工具约束和脚本约束都可行，推荐脚本约束；可以直接使用提供的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xdc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1B674F0-4F72-4FEE-8081-C7C5DD743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22" y="2117601"/>
            <a:ext cx="3093017" cy="31093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E9CA2D6-32C9-495F-9D3E-FC20A271FE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1840" y="2117601"/>
            <a:ext cx="3086224" cy="301961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5BC2AD-02E8-4CAF-A731-5D724C60C9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291" y="2160438"/>
            <a:ext cx="3285819" cy="443691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930A3C1-D27E-49E2-95F6-2EEBE854A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77" y="4797935"/>
            <a:ext cx="3171284" cy="201465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3187041-A949-4068-B2FA-D12CC6B67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95174" y="4161229"/>
            <a:ext cx="2885669" cy="262002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729124-D60D-4894-936C-18568D452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714646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366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实现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如综合前，脚本约束引脚，则综合后直接进行实现步骤；若综合后，工具约束引脚，则需再次进行综合，再进行实现步骤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IMPLEMENTATION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Run Implementation,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在弹窗中直接点击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，开始实现步骤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实现完成，可以打开实现的设计，或者生成比特流，或者观察实现报告；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9025394-1CB8-4117-B646-8B1870977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140968"/>
            <a:ext cx="1990725" cy="9144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6C2B2A9-66BB-47EC-9C2C-53C20C7F2C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846" y="4293096"/>
            <a:ext cx="3125220" cy="2501475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6931AAC-EC41-4E9C-B2FE-4EFD31E0A116}"/>
              </a:ext>
            </a:extLst>
          </p:cNvPr>
          <p:cNvSpPr/>
          <p:nvPr/>
        </p:nvSpPr>
        <p:spPr>
          <a:xfrm>
            <a:off x="390625" y="3428603"/>
            <a:ext cx="194421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69F4022C-9677-4CC0-A1D1-5B3F09D2BE56}"/>
              </a:ext>
            </a:extLst>
          </p:cNvPr>
          <p:cNvSpPr/>
          <p:nvPr/>
        </p:nvSpPr>
        <p:spPr>
          <a:xfrm>
            <a:off x="1979712" y="6431235"/>
            <a:ext cx="648072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B567062-6B39-43A1-A7FB-A0FAB8A1B7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1298" y="2768201"/>
            <a:ext cx="5322665" cy="3952875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76BD27E-0934-491B-87F9-041D3AE0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28948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ea typeface="黑体" panose="02010609060101010101" pitchFamily="49" charset="-122"/>
              </a:rPr>
              <a:t>实验目标及任务</a:t>
            </a:r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468317" y="1196977"/>
            <a:ext cx="8353425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1. VIVADO</a:t>
            </a:r>
            <a:r>
              <a:rPr lang="zh-CN" altLang="en-US" dirty="0">
                <a:solidFill>
                  <a:schemeClr val="tx1"/>
                </a:solidFill>
              </a:rPr>
              <a:t>工具学习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：熟悉</a:t>
            </a:r>
            <a:r>
              <a:rPr lang="en-US" altLang="zh-CN" sz="2400" dirty="0"/>
              <a:t>VIVADO</a:t>
            </a:r>
            <a:r>
              <a:rPr lang="zh-CN" altLang="en-US" sz="2400" dirty="0"/>
              <a:t>设计环境，掌握</a:t>
            </a:r>
            <a:r>
              <a:rPr lang="en-US" altLang="zh-CN" sz="2400" dirty="0"/>
              <a:t>EDA</a:t>
            </a:r>
            <a:r>
              <a:rPr lang="zh-CN" altLang="en-US" sz="2400" dirty="0"/>
              <a:t>工具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：利用</a:t>
            </a:r>
            <a:r>
              <a:rPr lang="en-US" altLang="zh-CN" sz="2400" dirty="0"/>
              <a:t>VIVADO</a:t>
            </a:r>
            <a:r>
              <a:rPr lang="zh-CN" altLang="en-US" sz="2400" dirty="0"/>
              <a:t>完成</a:t>
            </a:r>
            <a:r>
              <a:rPr lang="en-US" altLang="zh-CN" sz="2400" dirty="0" err="1"/>
              <a:t>water_LED</a:t>
            </a:r>
            <a:r>
              <a:rPr lang="zh-CN" altLang="en-US" sz="2400" dirty="0"/>
              <a:t>的全流程设计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2. </a:t>
            </a:r>
            <a:r>
              <a:rPr lang="zh-CN" altLang="en-US" dirty="0">
                <a:solidFill>
                  <a:schemeClr val="tx1"/>
                </a:solidFill>
              </a:rPr>
              <a:t>自定义模块设计学习</a:t>
            </a:r>
            <a:endParaRPr lang="en-US" altLang="zh-CN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：自定义模块设计，熟悉模块化流程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：利用</a:t>
            </a:r>
            <a:r>
              <a:rPr lang="en-US" altLang="zh-CN" sz="2400" dirty="0"/>
              <a:t>VIVADO</a:t>
            </a:r>
            <a:r>
              <a:rPr lang="zh-CN" altLang="en-US" sz="2400" dirty="0"/>
              <a:t>完成多选器（</a:t>
            </a:r>
            <a:r>
              <a:rPr lang="en-US" altLang="zh-CN" sz="2400" dirty="0"/>
              <a:t>MUX</a:t>
            </a:r>
            <a:r>
              <a:rPr lang="zh-CN" altLang="en-US" sz="2400" dirty="0"/>
              <a:t>）</a:t>
            </a:r>
            <a:r>
              <a:rPr lang="en-US" altLang="zh-CN" sz="2400" dirty="0"/>
              <a:t>	</a:t>
            </a:r>
            <a:r>
              <a:rPr lang="zh-CN" altLang="en-US" sz="2400" dirty="0"/>
              <a:t>的设计和封装</a:t>
            </a:r>
            <a:endParaRPr lang="en-US" altLang="zh-CN" sz="2400" dirty="0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823B9DA0-0195-4A3A-AAEA-0784F4C21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0635197"/>
      </p:ext>
    </p:extLst>
  </p:cSld>
  <p:clrMapOvr>
    <a:masterClrMapping/>
  </p:clrMapOvr>
  <p:transition spd="slow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784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实现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，可以打开实现的设计；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19EB840-2F36-41CF-8C81-5DB98CF25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556792"/>
            <a:ext cx="9144000" cy="443994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044FF5-D92B-433C-B197-E9C21097A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806218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3793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实现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放大实现的设计图，可以清楚观察到底层的逻辑单元（多路选择器、异或门、触发器等）；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584257-4AF8-4A99-84FE-070C0229D9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6" y="1772816"/>
            <a:ext cx="9144000" cy="421818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8539D44-AB67-4B67-AC87-8D5AD9623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762498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99454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生成比特流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PROGRAM AND DEBUG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Generate Bitstream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，再随后弹窗点击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OK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，右上角为生成比特文件的过程图，最后比特流成功生成；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F59235-A1AD-4FEC-9082-F13B949D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806352"/>
            <a:ext cx="2047875" cy="10096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27335F-F5E8-4F52-A2D0-3029865D45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76" y="2852936"/>
            <a:ext cx="4619625" cy="3733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7F43FB6-2900-40AB-8846-1567CCB8F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2394210"/>
            <a:ext cx="3876675" cy="113347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7E07B3F-FAE5-483C-9EC4-4DAA1C8B91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65455" y="3729236"/>
            <a:ext cx="2895600" cy="2857500"/>
          </a:xfrm>
          <a:prstGeom prst="rect">
            <a:avLst/>
          </a:prstGeom>
        </p:spPr>
      </p:pic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6C4049DB-EB8B-49D2-8372-1EE1E7CADFD9}"/>
              </a:ext>
            </a:extLst>
          </p:cNvPr>
          <p:cNvSpPr/>
          <p:nvPr/>
        </p:nvSpPr>
        <p:spPr>
          <a:xfrm>
            <a:off x="827584" y="2171391"/>
            <a:ext cx="1944216" cy="279572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FB78E91-AFB3-46DB-B9EE-1CF257C67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2089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28876" y="179825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下载程序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76" y="1052736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给开发板通电，并且连接下载器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PROGRAM AND DEBUG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下的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OpenTarget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然后单击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Auto Connect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；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单击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Program Device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，选择器件和比特文件，进行下载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445E27-FBBA-4CC6-AA06-DC8D3CB00D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36" y="2285362"/>
            <a:ext cx="2524125" cy="17526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44BBC76-9560-4111-B44C-CB336DD7DF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8987" y="2251456"/>
            <a:ext cx="2486025" cy="18383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6D7CA016-162E-4E9B-B496-6248D9D26EB8}"/>
              </a:ext>
            </a:extLst>
          </p:cNvPr>
          <p:cNvSpPr txBox="1"/>
          <p:nvPr/>
        </p:nvSpPr>
        <p:spPr>
          <a:xfrm>
            <a:off x="915591" y="4009313"/>
            <a:ext cx="46815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连接成功弹出</a:t>
            </a:r>
            <a:br>
              <a:rPr lang="en-US" altLang="zh-CN" dirty="0">
                <a:solidFill>
                  <a:srgbClr val="FF0000"/>
                </a:solidFill>
              </a:rPr>
            </a:b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6DF16C4-ABCB-4582-98F2-965A95316DA7}"/>
              </a:ext>
            </a:extLst>
          </p:cNvPr>
          <p:cNvSpPr txBox="1"/>
          <p:nvPr/>
        </p:nvSpPr>
        <p:spPr>
          <a:xfrm>
            <a:off x="1026320" y="5845743"/>
            <a:ext cx="4681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Times New Roman" panose="02020603050405020304" pitchFamily="18" charset="0"/>
              </a:rPr>
              <a:t>bit</a:t>
            </a:r>
            <a:r>
              <a:rPr lang="zh-CN" altLang="en-US" dirty="0">
                <a:solidFill>
                  <a:srgbClr val="FF0000"/>
                </a:solidFill>
                <a:latin typeface="Times New Roman" panose="02020603050405020304" pitchFamily="18" charset="0"/>
              </a:rPr>
              <a:t>文件路径选择图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9760A6-0C07-4AAD-A647-871D5A8131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609" r="81500"/>
          <a:stretch/>
        </p:blipFill>
        <p:spPr>
          <a:xfrm>
            <a:off x="7052596" y="2380470"/>
            <a:ext cx="1691680" cy="156238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FFE3F2B-0A5D-40A2-AC0E-137B14566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74243" y="4089781"/>
            <a:ext cx="4681537" cy="2698494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CF54FE06-2A35-4FA6-9D32-A553E8097CA4}"/>
              </a:ext>
            </a:extLst>
          </p:cNvPr>
          <p:cNvSpPr/>
          <p:nvPr/>
        </p:nvSpPr>
        <p:spPr>
          <a:xfrm>
            <a:off x="2856658" y="3098610"/>
            <a:ext cx="36004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331424B4-561F-49FE-863C-FFC66B39AA1C}"/>
              </a:ext>
            </a:extLst>
          </p:cNvPr>
          <p:cNvSpPr/>
          <p:nvPr/>
        </p:nvSpPr>
        <p:spPr>
          <a:xfrm>
            <a:off x="6252593" y="3089653"/>
            <a:ext cx="360040" cy="14401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弧形 12">
            <a:extLst>
              <a:ext uri="{FF2B5EF4-FFF2-40B4-BE49-F238E27FC236}">
                <a16:creationId xmlns:a16="http://schemas.microsoft.com/office/drawing/2014/main" id="{E753B905-9FAC-4463-9A86-69DE35A0E92F}"/>
              </a:ext>
            </a:extLst>
          </p:cNvPr>
          <p:cNvSpPr/>
          <p:nvPr/>
        </p:nvSpPr>
        <p:spPr>
          <a:xfrm>
            <a:off x="8641055" y="4196228"/>
            <a:ext cx="339527" cy="436297"/>
          </a:xfrm>
          <a:prstGeom prst="curved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536723-63AA-4223-9156-95258D0D2F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4565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>
            <a:extLst>
              <a:ext uri="{FF2B5EF4-FFF2-40B4-BE49-F238E27FC236}">
                <a16:creationId xmlns:a16="http://schemas.microsoft.com/office/drawing/2014/main" id="{AC7D089C-D834-4B1E-93B3-9664B00D629A}"/>
              </a:ext>
            </a:extLst>
          </p:cNvPr>
          <p:cNvSpPr txBox="1">
            <a:spLocks/>
          </p:cNvSpPr>
          <p:nvPr/>
        </p:nvSpPr>
        <p:spPr bwMode="auto">
          <a:xfrm>
            <a:off x="18209" y="160381"/>
            <a:ext cx="7869560" cy="954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altLang="zh-CN" dirty="0"/>
              <a:t>Vivado</a:t>
            </a:r>
            <a:r>
              <a:rPr lang="zh-CN" altLang="en-US" dirty="0"/>
              <a:t>设计流程</a:t>
            </a:r>
            <a:r>
              <a:rPr lang="en-US" altLang="zh-CN" dirty="0"/>
              <a:t>-</a:t>
            </a:r>
            <a:r>
              <a:rPr lang="zh-CN" altLang="en-US" sz="2800" dirty="0"/>
              <a:t>实验结果</a:t>
            </a:r>
          </a:p>
        </p:txBody>
      </p:sp>
      <p:sp>
        <p:nvSpPr>
          <p:cNvPr id="12" name="内容占位符 3">
            <a:extLst>
              <a:ext uri="{FF2B5EF4-FFF2-40B4-BE49-F238E27FC236}">
                <a16:creationId xmlns:a16="http://schemas.microsoft.com/office/drawing/2014/main" id="{E82E8F51-102E-4587-A170-D156CFDBD8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572" y="1600539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下载过程下载完成后 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LED 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流水灯就运行起来了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D7CA016-162E-4E9B-B496-6248D9D26EB8}"/>
              </a:ext>
            </a:extLst>
          </p:cNvPr>
          <p:cNvSpPr txBox="1"/>
          <p:nvPr/>
        </p:nvSpPr>
        <p:spPr>
          <a:xfrm>
            <a:off x="1115616" y="4891155"/>
            <a:ext cx="46815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下载过程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0CED6B5-65B9-468C-A501-3C9343F7C7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20" y="3574067"/>
            <a:ext cx="4057639" cy="1146724"/>
          </a:xfrm>
          <a:prstGeom prst="rect">
            <a:avLst/>
          </a:prstGeom>
        </p:spPr>
      </p:pic>
      <p:pic>
        <p:nvPicPr>
          <p:cNvPr id="7" name="f18c66fb2201181b19eaa6a90de7462a">
            <a:hlinkClick r:id="" action="ppaction://media"/>
            <a:extLst>
              <a:ext uri="{FF2B5EF4-FFF2-40B4-BE49-F238E27FC236}">
                <a16:creationId xmlns:a16="http://schemas.microsoft.com/office/drawing/2014/main" id="{190C75EB-873B-4974-8357-DE20A699DA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198210" y="1199923"/>
            <a:ext cx="2526287" cy="4458154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2B55E68-E787-4E5D-813B-6646C42C2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553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1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620688"/>
            <a:ext cx="8353425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                </a:t>
            </a:r>
            <a:r>
              <a:rPr lang="en-US" altLang="zh-CN" sz="4000" dirty="0">
                <a:solidFill>
                  <a:schemeClr val="tx1"/>
                </a:solidFill>
              </a:rPr>
              <a:t>2. </a:t>
            </a:r>
            <a:r>
              <a:rPr lang="zh-CN" altLang="en-US" sz="4000" dirty="0">
                <a:solidFill>
                  <a:schemeClr val="tx1"/>
                </a:solidFill>
              </a:rPr>
              <a:t>自定义模块设计学习</a:t>
            </a:r>
            <a:endParaRPr lang="en-US" altLang="zh-CN" sz="4000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sz="4000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b="1" dirty="0">
                <a:solidFill>
                  <a:srgbClr val="FF0000"/>
                </a:solidFill>
              </a:rPr>
              <a:t>目标</a:t>
            </a:r>
            <a:r>
              <a:rPr lang="zh-CN" altLang="en-US" dirty="0"/>
              <a:t>：自定义模块设计，熟悉模块化流程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b="1" dirty="0">
                <a:solidFill>
                  <a:srgbClr val="FF0000"/>
                </a:solidFill>
              </a:rPr>
              <a:t>任务</a:t>
            </a:r>
            <a:r>
              <a:rPr lang="zh-CN" altLang="en-US" dirty="0"/>
              <a:t>：利用</a:t>
            </a:r>
            <a:r>
              <a:rPr lang="en-US" altLang="zh-CN" dirty="0"/>
              <a:t>VIVADO</a:t>
            </a:r>
            <a:r>
              <a:rPr lang="zh-CN" altLang="en-US" dirty="0"/>
              <a:t>完成多选器的设计和封装</a:t>
            </a:r>
            <a:endParaRPr lang="en-US" altLang="zh-CN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4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55</a:t>
            </a:fld>
            <a:endParaRPr lang="en-US" altLang="zh-CN" sz="140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319CCBB-E12C-4968-9DE7-6EFCC0856033}"/>
              </a:ext>
            </a:extLst>
          </p:cNvPr>
          <p:cNvSpPr txBox="1"/>
          <p:nvPr/>
        </p:nvSpPr>
        <p:spPr>
          <a:xfrm>
            <a:off x="4716015" y="4725144"/>
            <a:ext cx="180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----MUX2T1_5</a:t>
            </a:r>
            <a:endParaRPr lang="zh-CN" altLang="en-US" sz="2000" b="1" dirty="0">
              <a:solidFill>
                <a:srgbClr val="0000FF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7FB86B-6191-4ACC-A03E-C2ED092A87F7}"/>
              </a:ext>
            </a:extLst>
          </p:cNvPr>
          <p:cNvSpPr txBox="1"/>
          <p:nvPr/>
        </p:nvSpPr>
        <p:spPr>
          <a:xfrm>
            <a:off x="4750042" y="3244334"/>
            <a:ext cx="180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----</a:t>
            </a:r>
            <a:r>
              <a:rPr lang="zh-CN" altLang="en-US" sz="2000" b="1" dirty="0">
                <a:solidFill>
                  <a:srgbClr val="0000FF"/>
                </a:solidFill>
              </a:rPr>
              <a:t>包含源文件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7DE8A461-2A04-410A-ABB4-7B6AF3B640AC}"/>
              </a:ext>
            </a:extLst>
          </p:cNvPr>
          <p:cNvSpPr txBox="1"/>
          <p:nvPr/>
        </p:nvSpPr>
        <p:spPr>
          <a:xfrm>
            <a:off x="4750042" y="3584629"/>
            <a:ext cx="180315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FF"/>
                </a:solidFill>
              </a:rPr>
              <a:t>----</a:t>
            </a:r>
            <a:r>
              <a:rPr lang="zh-CN" altLang="en-US" sz="2000" b="1" dirty="0">
                <a:solidFill>
                  <a:srgbClr val="0000FF"/>
                </a:solidFill>
              </a:rPr>
              <a:t>不含源文件</a:t>
            </a:r>
          </a:p>
        </p:txBody>
      </p:sp>
    </p:spTree>
    <p:extLst>
      <p:ext uri="{BB962C8B-B14F-4D97-AF65-F5344CB8AC3E}">
        <p14:creationId xmlns:p14="http://schemas.microsoft.com/office/powerpoint/2010/main" val="846933661"/>
      </p:ext>
    </p:extLst>
  </p:cSld>
  <p:clrMapOvr>
    <a:masterClrMapping/>
  </p:clrMapOvr>
  <p:transition spd="slow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1" y="72616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A10586CB-D58F-4FF5-AA43-5F18E557DD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22535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模块封装之前，我们需要仿照前边流水灯的设计流程先进行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MUX2T1_5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的设计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双击并打开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，创建新工程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D645270-802C-4213-8321-8D0F2BFDBC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48880"/>
            <a:ext cx="9144000" cy="4807208"/>
          </a:xfrm>
          <a:prstGeom prst="rect">
            <a:avLst/>
          </a:prstGeom>
        </p:spPr>
      </p:pic>
      <p:sp>
        <p:nvSpPr>
          <p:cNvPr id="7" name="椭圆 6">
            <a:extLst>
              <a:ext uri="{FF2B5EF4-FFF2-40B4-BE49-F238E27FC236}">
                <a16:creationId xmlns:a16="http://schemas.microsoft.com/office/drawing/2014/main" id="{A4763EBC-14F0-4A08-BA76-888D018D053F}"/>
              </a:ext>
            </a:extLst>
          </p:cNvPr>
          <p:cNvSpPr/>
          <p:nvPr/>
        </p:nvSpPr>
        <p:spPr>
          <a:xfrm>
            <a:off x="107504" y="3420336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4129F4-36DC-451A-AC5B-B93939B6B895}"/>
              </a:ext>
            </a:extLst>
          </p:cNvPr>
          <p:cNvSpPr txBox="1"/>
          <p:nvPr/>
        </p:nvSpPr>
        <p:spPr>
          <a:xfrm>
            <a:off x="2235897" y="256733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Create Project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2EEBA5-AD3C-405A-BE56-5E815843C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55545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33E0DFC-AD1F-4BC2-B874-B3ACCE0AFB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5527"/>
            <a:ext cx="9144000" cy="49911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AD4C2952-DD36-4223-AE63-8BA949DB3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10781C-CDD4-4E65-87E9-30D045404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016390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F8E0FDB-7F2F-4B61-A99D-F335DEAF7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527"/>
            <a:ext cx="9144000" cy="49482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F384DEA-AA68-4B28-AA0C-74AED9453A7F}"/>
              </a:ext>
            </a:extLst>
          </p:cNvPr>
          <p:cNvSpPr txBox="1"/>
          <p:nvPr/>
        </p:nvSpPr>
        <p:spPr>
          <a:xfrm>
            <a:off x="2843808" y="134076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指定工程所放路径与工程名字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084662EE-1F52-46F2-A73A-DC7265D664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224" y="1675606"/>
            <a:ext cx="1907704" cy="422276"/>
          </a:xfrm>
          <a:prstGeom prst="wedgeRoundRectCallout">
            <a:avLst>
              <a:gd name="adj1" fmla="val -174211"/>
              <a:gd name="adj2" fmla="val 16074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868E1564-1BAB-45CD-8AB4-15C43E1913D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2839760"/>
            <a:ext cx="1907704" cy="422276"/>
          </a:xfrm>
          <a:prstGeom prst="wedgeRoundRectCallout">
            <a:avLst>
              <a:gd name="adj1" fmla="val -179537"/>
              <a:gd name="adj2" fmla="val -5923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工程存放位置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7654D424-249E-48F5-9914-7460A844DB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32240" y="3810124"/>
            <a:ext cx="1907704" cy="626988"/>
          </a:xfrm>
          <a:prstGeom prst="wedgeRoundRectCallout">
            <a:avLst>
              <a:gd name="adj1" fmla="val -218339"/>
              <a:gd name="adj2" fmla="val -17434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是否建立与工程名称同名的子目录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A223F43-19D9-4B34-B2D4-FEC56AA2C1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721" y="3670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4392822-0A40-4D59-9556-B188455544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849659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C28269-CA10-4066-B6B9-ABD63C0006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4304"/>
            <a:ext cx="9144000" cy="49720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1929E7-9BA0-4672-9182-B3551118B499}"/>
              </a:ext>
            </a:extLst>
          </p:cNvPr>
          <p:cNvSpPr txBox="1"/>
          <p:nvPr/>
        </p:nvSpPr>
        <p:spPr>
          <a:xfrm>
            <a:off x="3059832" y="94297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选择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RTL Project 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，此时把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Do not specify at this time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勾上，表示在新建工程时不去指定源文件。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75D5199B-6806-48D7-94E0-070BECA55E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667" y="1866305"/>
            <a:ext cx="1907704" cy="422276"/>
          </a:xfrm>
          <a:prstGeom prst="wedgeRoundRectCallout">
            <a:avLst>
              <a:gd name="adj1" fmla="val -228990"/>
              <a:gd name="adj2" fmla="val 12293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RTL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6E0E2916-3AF1-4D7E-A066-FCCA78D5DA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70667" y="2575615"/>
            <a:ext cx="1907704" cy="422276"/>
          </a:xfrm>
          <a:prstGeom prst="wedgeRoundRectCallout">
            <a:avLst>
              <a:gd name="adj1" fmla="val -222903"/>
              <a:gd name="adj2" fmla="val 7824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综合后工程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47F3D34E-A6CD-4616-AC6A-D12511165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40242" y="3321474"/>
            <a:ext cx="1907704" cy="422276"/>
          </a:xfrm>
          <a:prstGeom prst="wedgeRoundRectCallout">
            <a:avLst>
              <a:gd name="adj1" fmla="val -222143"/>
              <a:gd name="adj2" fmla="val -1799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引脚约束工程工程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0C8C2015-B6E6-4E3A-9A96-053FFBFE8F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282" y="4024296"/>
            <a:ext cx="1907704" cy="422276"/>
          </a:xfrm>
          <a:prstGeom prst="wedgeRoundRectCallout">
            <a:avLst>
              <a:gd name="adj1" fmla="val -237359"/>
              <a:gd name="adj2" fmla="val -12110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导入现有工程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B767DF15-68FF-45CF-BAAA-E1C901E6D3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8282" y="4733606"/>
            <a:ext cx="1907704" cy="422276"/>
          </a:xfrm>
          <a:prstGeom prst="wedgeRoundRectCallout">
            <a:avLst>
              <a:gd name="adj1" fmla="val -238120"/>
              <a:gd name="adj2" fmla="val -22422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示例工程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F1FCCE55-19D2-4693-91F7-79A697751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7D4903D-D3FC-4488-91B3-E8EFB7B5E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87772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ea typeface="黑体" panose="02010609060101010101" pitchFamily="49" charset="-122"/>
              </a:rPr>
              <a:t>实验目标及任务</a:t>
            </a:r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04696" y="1528543"/>
            <a:ext cx="8498214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3.  </a:t>
            </a:r>
            <a:r>
              <a:rPr lang="zh-CN" altLang="en-US" dirty="0">
                <a:solidFill>
                  <a:schemeClr val="tx1"/>
                </a:solidFill>
              </a:rPr>
              <a:t>基本逻辑模块的原理学习、</a:t>
            </a:r>
            <a:r>
              <a:rPr lang="en-US" altLang="zh-CN" dirty="0">
                <a:solidFill>
                  <a:schemeClr val="tx1"/>
                </a:solidFill>
              </a:rPr>
              <a:t>Xilinx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 生成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：熟悉多选器、逻辑运算、数据扩展等模块的设计原理，掌握存储器的封装方法</a:t>
            </a: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1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熟悉基本模块功能，在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环境中建立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OExp01-Element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工程并完成基本模块调用；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2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：学习利用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生成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Xilinx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库中的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IP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，以存储器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ROM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RAM</a:t>
            </a:r>
            <a:r>
              <a:rPr lang="zh-CN" altLang="en-US" sz="2400" dirty="0">
                <a:solidFill>
                  <a:prstClr val="black"/>
                </a:solidFill>
                <a:ea typeface="宋体" panose="02010600030101010101" pitchFamily="2" charset="-122"/>
              </a:rPr>
              <a:t>为例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，并完成其存储内容的初始化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AB7B7767-CC9C-414E-A52F-21A68EF70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5922933"/>
      </p:ext>
    </p:extLst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8DF2F71-8735-46E1-8F5A-C33F075F78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340768"/>
            <a:ext cx="9144000" cy="493871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7460716-B317-4820-AE8B-8C8C6211B082}"/>
              </a:ext>
            </a:extLst>
          </p:cNvPr>
          <p:cNvSpPr txBox="1"/>
          <p:nvPr/>
        </p:nvSpPr>
        <p:spPr>
          <a:xfrm>
            <a:off x="3347864" y="964604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 选择器件或者板卡。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Parts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表示器件，当然如果是板卡就点击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Boards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。器件可以根据系列去选，也可以直接在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Search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栏搜索器件型号。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6C73F9F7-6480-42A1-87E0-9956BB15F4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372" y="1754489"/>
            <a:ext cx="1907704" cy="422276"/>
          </a:xfrm>
          <a:prstGeom prst="wedgeRoundRectCallout">
            <a:avLst>
              <a:gd name="adj1" fmla="val 65925"/>
              <a:gd name="adj2" fmla="val 24022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F24F3BF4-F8F5-431E-988D-C03269DB22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1897" y="2000854"/>
            <a:ext cx="1907704" cy="422276"/>
          </a:xfrm>
          <a:prstGeom prst="wedgeRoundRectCallout">
            <a:avLst>
              <a:gd name="adj1" fmla="val -94514"/>
              <a:gd name="adj2" fmla="val 18308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开发板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EDEA1ABD-6FB8-4F18-B711-FBC86FB77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9552" y="2794609"/>
            <a:ext cx="1907704" cy="422276"/>
          </a:xfrm>
          <a:prstGeom prst="wedgeRoundRectCallout">
            <a:avLst>
              <a:gd name="adj1" fmla="val 98545"/>
              <a:gd name="adj2" fmla="val 10488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芯片筛选选项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C7926C6B-3062-4AFB-8FAE-2F31448261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8184" y="2834115"/>
            <a:ext cx="1907704" cy="422276"/>
          </a:xfrm>
          <a:prstGeom prst="wedgeRoundRectCallout">
            <a:avLst>
              <a:gd name="adj1" fmla="val -164415"/>
              <a:gd name="adj2" fmla="val 22518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芯片搜索栏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381B571D-89A0-4DF9-A6AE-9CB42FA0DA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536" y="5094956"/>
            <a:ext cx="1907704" cy="422276"/>
          </a:xfrm>
          <a:prstGeom prst="wedgeRoundRectCallout">
            <a:avLst>
              <a:gd name="adj1" fmla="val 109197"/>
              <a:gd name="adj2" fmla="val -1657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FPGA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芯片选项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F0F8CB9-BCB7-4BC9-B69E-7C535CC33D43}"/>
              </a:ext>
            </a:extLst>
          </p:cNvPr>
          <p:cNvSpPr txBox="1"/>
          <p:nvPr/>
        </p:nvSpPr>
        <p:spPr>
          <a:xfrm>
            <a:off x="3887924" y="5633150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Family: Kintex7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ECD6FA9-FC56-4D26-B5FE-7F0300D0A693}"/>
              </a:ext>
            </a:extLst>
          </p:cNvPr>
          <p:cNvSpPr txBox="1"/>
          <p:nvPr/>
        </p:nvSpPr>
        <p:spPr>
          <a:xfrm>
            <a:off x="4841776" y="5621318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Device: XC7K160T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033B03B-5AAC-4EB0-B366-A3C65F3C5EF0}"/>
              </a:ext>
            </a:extLst>
          </p:cNvPr>
          <p:cNvSpPr txBox="1"/>
          <p:nvPr/>
        </p:nvSpPr>
        <p:spPr>
          <a:xfrm>
            <a:off x="5894123" y="5633150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Package: FFG676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1AAA0E2-D362-44D0-ACB9-7443A3F8374F}"/>
              </a:ext>
            </a:extLst>
          </p:cNvPr>
          <p:cNvSpPr txBox="1"/>
          <p:nvPr/>
        </p:nvSpPr>
        <p:spPr>
          <a:xfrm>
            <a:off x="6867943" y="5644982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Speed: </a:t>
            </a:r>
          </a:p>
          <a:p>
            <a:r>
              <a:rPr lang="en-US" altLang="zh-CN" dirty="0"/>
              <a:t>-2L</a:t>
            </a:r>
            <a:endParaRPr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0769B772-2870-4692-9C86-2FC894398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6CE135-9F4C-4836-BAED-BFA00E977F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193791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A004A5-4360-4EF9-9359-135EE9DF0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37999"/>
            <a:ext cx="9144000" cy="498200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DC8D4AE-2A52-455C-A4F3-8A5FA0CCA918}"/>
              </a:ext>
            </a:extLst>
          </p:cNvPr>
          <p:cNvSpPr txBox="1"/>
          <p:nvPr/>
        </p:nvSpPr>
        <p:spPr>
          <a:xfrm>
            <a:off x="351727" y="4869160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Family: Kintex7</a:t>
            </a:r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FECA10-B7EB-4761-8BFC-06FCA88610AB}"/>
              </a:ext>
            </a:extLst>
          </p:cNvPr>
          <p:cNvSpPr txBox="1"/>
          <p:nvPr/>
        </p:nvSpPr>
        <p:spPr>
          <a:xfrm>
            <a:off x="3037927" y="4924611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Device: XC7K160T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1CB7365-6DFC-437A-BE65-8CE760466E61}"/>
              </a:ext>
            </a:extLst>
          </p:cNvPr>
          <p:cNvSpPr txBox="1"/>
          <p:nvPr/>
        </p:nvSpPr>
        <p:spPr>
          <a:xfrm>
            <a:off x="5724128" y="4951360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Package: FFG676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EB03D75-5250-4E07-94EB-E2B02EC17964}"/>
              </a:ext>
            </a:extLst>
          </p:cNvPr>
          <p:cNvSpPr txBox="1"/>
          <p:nvPr/>
        </p:nvSpPr>
        <p:spPr>
          <a:xfrm>
            <a:off x="7776356" y="4924611"/>
            <a:ext cx="12679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Speed: </a:t>
            </a:r>
          </a:p>
          <a:p>
            <a:r>
              <a:rPr lang="en-US" altLang="zh-CN" dirty="0"/>
              <a:t>-2L</a:t>
            </a:r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C6D9CF0-1CBA-4D3D-A6E5-E6A4B1246767}"/>
              </a:ext>
            </a:extLst>
          </p:cNvPr>
          <p:cNvSpPr txBox="1"/>
          <p:nvPr/>
        </p:nvSpPr>
        <p:spPr>
          <a:xfrm>
            <a:off x="1979712" y="1244736"/>
            <a:ext cx="51845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创建基于</a:t>
            </a:r>
            <a:r>
              <a:rPr lang="en-US" altLang="zh-CN" dirty="0"/>
              <a:t>XC7K160TFFG-2L</a:t>
            </a:r>
            <a:r>
              <a:rPr lang="zh-CN" altLang="en-US" dirty="0"/>
              <a:t>的工程，点击</a:t>
            </a:r>
            <a:r>
              <a:rPr lang="en-US" altLang="zh-CN" dirty="0" err="1"/>
              <a:t>Finishi</a:t>
            </a:r>
            <a:r>
              <a:rPr lang="zh-CN" altLang="en-US" dirty="0"/>
              <a:t>结束</a:t>
            </a: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591DF6AB-EBAD-4111-85D2-010AA9549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A454A1A-4D1E-4F82-83FF-41CD9EC8F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2972947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ED7D71B-D693-414E-B729-D59629E60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1550"/>
            <a:ext cx="9144000" cy="49149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1A383CB-54BE-40F4-B9EC-6135B05799D3}"/>
              </a:ext>
            </a:extLst>
          </p:cNvPr>
          <p:cNvSpPr txBox="1"/>
          <p:nvPr/>
        </p:nvSpPr>
        <p:spPr>
          <a:xfrm>
            <a:off x="4185596" y="978793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新建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Verilog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文件：</a:t>
            </a:r>
          </a:p>
          <a:p>
            <a:pPr algn="l"/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Flow Navigator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界下点击 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Add Sources.</a:t>
            </a: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6C8A360-F64E-4719-A477-F20700578F65}"/>
              </a:ext>
            </a:extLst>
          </p:cNvPr>
          <p:cNvSpPr/>
          <p:nvPr/>
        </p:nvSpPr>
        <p:spPr>
          <a:xfrm>
            <a:off x="0" y="1772816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箭头连接符 5">
            <a:extLst>
              <a:ext uri="{FF2B5EF4-FFF2-40B4-BE49-F238E27FC236}">
                <a16:creationId xmlns:a16="http://schemas.microsoft.com/office/drawing/2014/main" id="{E8960F5E-03CB-45EB-8E79-8235B45C9C20}"/>
              </a:ext>
            </a:extLst>
          </p:cNvPr>
          <p:cNvCxnSpPr>
            <a:cxnSpLocks/>
          </p:cNvCxnSpPr>
          <p:nvPr/>
        </p:nvCxnSpPr>
        <p:spPr>
          <a:xfrm flipH="1">
            <a:off x="1008112" y="1301958"/>
            <a:ext cx="3130951" cy="47085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325443FB-A26D-4132-8212-BF79B9E1C134}"/>
              </a:ext>
            </a:extLst>
          </p:cNvPr>
          <p:cNvSpPr/>
          <p:nvPr/>
        </p:nvSpPr>
        <p:spPr>
          <a:xfrm>
            <a:off x="-16866" y="1412776"/>
            <a:ext cx="1132482" cy="4392488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99A000E-312F-42A8-9215-C437137888C2}"/>
              </a:ext>
            </a:extLst>
          </p:cNvPr>
          <p:cNvSpPr txBox="1"/>
          <p:nvPr/>
        </p:nvSpPr>
        <p:spPr>
          <a:xfrm>
            <a:off x="-69489" y="5275947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工作流窗口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1E77954E-EBD2-4A59-B0DC-07BFD889DE3F}"/>
              </a:ext>
            </a:extLst>
          </p:cNvPr>
          <p:cNvSpPr/>
          <p:nvPr/>
        </p:nvSpPr>
        <p:spPr>
          <a:xfrm>
            <a:off x="1259632" y="1553019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9599427-9EE0-4C4F-88E6-B25A9A935450}"/>
              </a:ext>
            </a:extLst>
          </p:cNvPr>
          <p:cNvSpPr txBox="1"/>
          <p:nvPr/>
        </p:nvSpPr>
        <p:spPr>
          <a:xfrm>
            <a:off x="1540868" y="2703817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源文件窗口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954047AF-A742-4C0E-84F9-B8D3A024211B}"/>
              </a:ext>
            </a:extLst>
          </p:cNvPr>
          <p:cNvSpPr/>
          <p:nvPr/>
        </p:nvSpPr>
        <p:spPr>
          <a:xfrm>
            <a:off x="1259631" y="3197419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4265E33-20CB-4E87-8CF6-AA3919B6882B}"/>
              </a:ext>
            </a:extLst>
          </p:cNvPr>
          <p:cNvSpPr txBox="1"/>
          <p:nvPr/>
        </p:nvSpPr>
        <p:spPr>
          <a:xfrm>
            <a:off x="1524512" y="4227017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属性窗口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18965B17-D726-4AB0-8E1B-8BDCA6A0C9CD}"/>
              </a:ext>
            </a:extLst>
          </p:cNvPr>
          <p:cNvSpPr/>
          <p:nvPr/>
        </p:nvSpPr>
        <p:spPr>
          <a:xfrm>
            <a:off x="3150096" y="1576616"/>
            <a:ext cx="5958408" cy="298895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C234F85-7CF7-423B-BE5B-0EC3672D4BF0}"/>
              </a:ext>
            </a:extLst>
          </p:cNvPr>
          <p:cNvSpPr txBox="1"/>
          <p:nvPr/>
        </p:nvSpPr>
        <p:spPr>
          <a:xfrm>
            <a:off x="6300192" y="2177716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工作区窗口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B98618E-88F8-42F0-BD01-7BA008A9D2E5}"/>
              </a:ext>
            </a:extLst>
          </p:cNvPr>
          <p:cNvSpPr/>
          <p:nvPr/>
        </p:nvSpPr>
        <p:spPr>
          <a:xfrm>
            <a:off x="1206392" y="4803062"/>
            <a:ext cx="7902112" cy="93133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5F8A91A-C3FB-4462-AEEC-9BE2467FA490}"/>
              </a:ext>
            </a:extLst>
          </p:cNvPr>
          <p:cNvSpPr txBox="1"/>
          <p:nvPr/>
        </p:nvSpPr>
        <p:spPr>
          <a:xfrm>
            <a:off x="3779912" y="5323846"/>
            <a:ext cx="14401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脚本流程窗口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FD81EC64-872D-4784-9B64-ACD3E7D11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8AE7CCF-D932-416B-9A32-39BE90938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612706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D298CB5-E797-48C4-8187-6FF8645CE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925"/>
            <a:ext cx="9144000" cy="5010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ECAA5D6-B8C3-44B4-912B-3B734B3CD995}"/>
              </a:ext>
            </a:extLst>
          </p:cNvPr>
          <p:cNvSpPr txBox="1"/>
          <p:nvPr/>
        </p:nvSpPr>
        <p:spPr>
          <a:xfrm>
            <a:off x="4465693" y="1165527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如下界面，第一个是添加或者新建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XDC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约束文件；第二个是添加或者新建设计文件；第三个是添加或者新建仿真文件。这里选择添加或者新建设计文件，再点击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Next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0B768080-40CF-4ADD-97DD-FBB8342A6907}"/>
              </a:ext>
            </a:extLst>
          </p:cNvPr>
          <p:cNvSpPr/>
          <p:nvPr/>
        </p:nvSpPr>
        <p:spPr>
          <a:xfrm>
            <a:off x="3455349" y="2733612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D2049E4A-1147-4DE3-B501-DF462160CB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2365856"/>
            <a:ext cx="1907704" cy="422276"/>
          </a:xfrm>
          <a:prstGeom prst="wedgeRoundRectCallout">
            <a:avLst>
              <a:gd name="adj1" fmla="val 97480"/>
              <a:gd name="adj2" fmla="val 2548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创建约束文件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E0D9935C-D662-45C5-B543-B2AF30FD8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46620" y="2630486"/>
            <a:ext cx="2125779" cy="422276"/>
          </a:xfrm>
          <a:prstGeom prst="wedgeRoundRectCallout">
            <a:avLst>
              <a:gd name="adj1" fmla="val -138185"/>
              <a:gd name="adj2" fmla="val 203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创建设计源文件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199B36F9-C147-4708-9CC7-E5B2BA693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8172" y="3278530"/>
            <a:ext cx="1651580" cy="582518"/>
          </a:xfrm>
          <a:prstGeom prst="wedgeRoundRectCallout">
            <a:avLst>
              <a:gd name="adj1" fmla="val 119874"/>
              <a:gd name="adj2" fmla="val -9564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创建仿真激励文件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1CCFB12F-AA6E-49B0-8FDC-2CBC2996C7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60BFF91-A41B-49EA-A10C-7903B2F9E0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89369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978F90E-8FBC-4B14-981D-137424123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306"/>
            <a:ext cx="9144000" cy="500538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1E22933-7631-44CF-8D8A-FD67F9257445}"/>
              </a:ext>
            </a:extLst>
          </p:cNvPr>
          <p:cNvSpPr txBox="1"/>
          <p:nvPr/>
        </p:nvSpPr>
        <p:spPr>
          <a:xfrm>
            <a:off x="4427984" y="1268760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这里点击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Create File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Add Files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表示添加已有的设计文件，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Add Directories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表示添加文件夹。</a:t>
            </a:r>
            <a:endParaRPr lang="zh-CN" altLang="en-US" dirty="0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AE859815-F9F8-40F4-83F8-7D592D382C1B}"/>
              </a:ext>
            </a:extLst>
          </p:cNvPr>
          <p:cNvSpPr/>
          <p:nvPr/>
        </p:nvSpPr>
        <p:spPr>
          <a:xfrm>
            <a:off x="4788024" y="3737856"/>
            <a:ext cx="100811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CF3E488F-569E-4120-972D-02155E1B61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2492896"/>
            <a:ext cx="1907704" cy="422276"/>
          </a:xfrm>
          <a:prstGeom prst="wedgeRoundRectCallout">
            <a:avLst>
              <a:gd name="adj1" fmla="val 117851"/>
              <a:gd name="adj2" fmla="val 2600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B0CC8C85-5CEC-475F-A5BF-83648C2191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1560" y="3607813"/>
            <a:ext cx="1907704" cy="422276"/>
          </a:xfrm>
          <a:prstGeom prst="wedgeRoundRectCallout">
            <a:avLst>
              <a:gd name="adj1" fmla="val 147409"/>
              <a:gd name="adj2" fmla="val 200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添加已有工程目录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A84AB684-D7E2-4D39-B918-8484EE9DBC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44208" y="2513604"/>
            <a:ext cx="1907704" cy="422276"/>
          </a:xfrm>
          <a:prstGeom prst="wedgeRoundRectCallout">
            <a:avLst>
              <a:gd name="adj1" fmla="val -101038"/>
              <a:gd name="adj2" fmla="val 25285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86F4A7A7-7FA3-462F-8AE6-8E05C42B49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67AC8EC-098E-45C0-9BD8-6C02F42D0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538644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579BA3F-9F17-4BCB-9D7A-2FA17C7780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925"/>
            <a:ext cx="9144000" cy="501015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C83BDDD-7E85-4448-A2E5-39FCF4FC027C}"/>
              </a:ext>
            </a:extLst>
          </p:cNvPr>
          <p:cNvSpPr txBox="1"/>
          <p:nvPr/>
        </p:nvSpPr>
        <p:spPr>
          <a:xfrm>
            <a:off x="4283968" y="1268760"/>
            <a:ext cx="4572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指定文件名与路径（默认存放在工程默认路径），文件类型（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File type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）选择为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Verilog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，如果你用的是其它硬件描述语言，则选择你用的语言类型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77BF96A0-25B5-43DA-B977-BB001B5DCC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2448521"/>
            <a:ext cx="1907704" cy="422276"/>
          </a:xfrm>
          <a:prstGeom prst="wedgeRoundRectCallout">
            <a:avLst>
              <a:gd name="adj1" fmla="val 121845"/>
              <a:gd name="adj2" fmla="val 15180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2E6BA575-7D5A-4FD8-B677-6E6F278E93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64698" y="2785364"/>
            <a:ext cx="1907704" cy="422276"/>
          </a:xfrm>
          <a:prstGeom prst="wedgeRoundRectCallout">
            <a:avLst>
              <a:gd name="adj1" fmla="val -128999"/>
              <a:gd name="adj2" fmla="val 12112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0588DAF7-49F1-43CF-8AC6-DE93CCE2A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3942653"/>
            <a:ext cx="1907704" cy="422276"/>
          </a:xfrm>
          <a:prstGeom prst="wedgeRoundRectCallout">
            <a:avLst>
              <a:gd name="adj1" fmla="val 129834"/>
              <a:gd name="adj2" fmla="val -91804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文件保存路径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4419D1BD-5CA2-4067-90C2-1740D8F09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F5E7756-F760-453B-B43A-DFE46D9D7C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88317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F770DCB-46D6-4862-9A59-7BAD320F64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3450"/>
            <a:ext cx="9144000" cy="4991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D6E32E9-2344-487C-AF50-5EC721082995}"/>
              </a:ext>
            </a:extLst>
          </p:cNvPr>
          <p:cNvSpPr txBox="1"/>
          <p:nvPr/>
        </p:nvSpPr>
        <p:spPr>
          <a:xfrm>
            <a:off x="4427984" y="126876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在之后跳出的框依次点击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OK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Finish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，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Yes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。这就完成了一个设计文件的新建</a:t>
            </a: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9B65D1BF-CB9E-47C1-A316-636A8D281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62ED9B6-A2AC-4B54-8734-93739BF8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530021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864726E-C610-401A-AFC3-761EFD509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2389"/>
            <a:ext cx="9144000" cy="501322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7FDB4FC-0411-47F2-ADCC-1E31E9CF8EA0}"/>
              </a:ext>
            </a:extLst>
          </p:cNvPr>
          <p:cNvSpPr txBox="1"/>
          <p:nvPr/>
        </p:nvSpPr>
        <p:spPr>
          <a:xfrm>
            <a:off x="3707904" y="922389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模块定义，这里直接点击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OK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76EA2432-3A8F-45CA-ADB7-821A797B3C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2448521"/>
            <a:ext cx="864096" cy="422276"/>
          </a:xfrm>
          <a:prstGeom prst="wedgeRoundRectCallout">
            <a:avLst>
              <a:gd name="adj1" fmla="val 273523"/>
              <a:gd name="adj2" fmla="val 14097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模块名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6C38A17B-A81E-4965-AB60-74F5CD18E4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1600" y="3645024"/>
            <a:ext cx="864096" cy="422276"/>
          </a:xfrm>
          <a:prstGeom prst="wedgeRoundRectCallout">
            <a:avLst>
              <a:gd name="adj1" fmla="val 227667"/>
              <a:gd name="adj2" fmla="val -879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AutoShape 14">
            <a:extLst>
              <a:ext uri="{FF2B5EF4-FFF2-40B4-BE49-F238E27FC236}">
                <a16:creationId xmlns:a16="http://schemas.microsoft.com/office/drawing/2014/main" id="{501F3036-E72E-4228-9A23-2466B44A0B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7704" y="4149080"/>
            <a:ext cx="792088" cy="576063"/>
          </a:xfrm>
          <a:prstGeom prst="wedgeRoundRectCallout">
            <a:avLst>
              <a:gd name="adj1" fmla="val 179646"/>
              <a:gd name="adj2" fmla="val -10047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端口方向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AutoShape 14">
            <a:extLst>
              <a:ext uri="{FF2B5EF4-FFF2-40B4-BE49-F238E27FC236}">
                <a16:creationId xmlns:a16="http://schemas.microsoft.com/office/drawing/2014/main" id="{602FF882-BBEA-4F80-87D2-A1110FC377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04248" y="2564904"/>
            <a:ext cx="864096" cy="504056"/>
          </a:xfrm>
          <a:prstGeom prst="wedgeRoundRectCallout">
            <a:avLst>
              <a:gd name="adj1" fmla="val -361407"/>
              <a:gd name="adj2" fmla="val 18585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是否总线类型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AutoShape 14">
            <a:extLst>
              <a:ext uri="{FF2B5EF4-FFF2-40B4-BE49-F238E27FC236}">
                <a16:creationId xmlns:a16="http://schemas.microsoft.com/office/drawing/2014/main" id="{E014DC65-736E-48B8-8030-1BB4240A13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4431992"/>
            <a:ext cx="864096" cy="422276"/>
          </a:xfrm>
          <a:prstGeom prst="wedgeRoundRectCallout">
            <a:avLst>
              <a:gd name="adj1" fmla="val -162991"/>
              <a:gd name="adj2" fmla="val -19105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最高位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AutoShape 14">
            <a:extLst>
              <a:ext uri="{FF2B5EF4-FFF2-40B4-BE49-F238E27FC236}">
                <a16:creationId xmlns:a16="http://schemas.microsoft.com/office/drawing/2014/main" id="{2D17A927-BE65-4CF5-AF00-D93641534C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95728" y="3976200"/>
            <a:ext cx="864096" cy="422276"/>
          </a:xfrm>
          <a:prstGeom prst="wedgeRoundRectCallout">
            <a:avLst>
              <a:gd name="adj1" fmla="val -298795"/>
              <a:gd name="adj2" fmla="val -9541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最低位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151C022A-617D-421A-A000-294796B5F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3B47D3-6B4B-4254-B1E1-982E1D27FA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25091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021DFA4-A9A6-439A-B19B-7706C64E70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87"/>
            <a:ext cx="9144000" cy="5000625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ECC9CF22-5217-4E24-9556-04CFEA7035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1457" y="1140394"/>
            <a:ext cx="864096" cy="560413"/>
          </a:xfrm>
          <a:prstGeom prst="wedgeRoundRectCallout">
            <a:avLst>
              <a:gd name="adj1" fmla="val -302323"/>
              <a:gd name="adj2" fmla="val 11684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1074EABA-119B-40AE-9F56-EA7990DA41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87354EE-8402-4B3C-B1E8-02B3F040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09166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5F3227D-8629-404F-B0D2-F5206B932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8212"/>
            <a:ext cx="9144000" cy="498157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D55BDB4-6446-4C1F-A731-7D2C74D8003D}"/>
              </a:ext>
            </a:extLst>
          </p:cNvPr>
          <p:cNvSpPr txBox="1"/>
          <p:nvPr/>
        </p:nvSpPr>
        <p:spPr>
          <a:xfrm>
            <a:off x="4139952" y="9645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在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Source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框双击刚刚新建的文件，完成你的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Verilog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代码设计，并保存</a:t>
            </a:r>
            <a:endParaRPr lang="zh-CN" altLang="en-US" dirty="0"/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D703936F-D854-4BD1-B50C-4954031F59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2780928"/>
            <a:ext cx="864096" cy="504056"/>
          </a:xfrm>
          <a:prstGeom prst="wedgeRoundRectCallout">
            <a:avLst>
              <a:gd name="adj1" fmla="val -240593"/>
              <a:gd name="adj2" fmla="val 23296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添加设计文件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BF20216-9A3F-47F5-B523-603B29292F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5529F1B-4EA0-427C-83D9-15EF6B376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69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0991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230191" y="115890"/>
            <a:ext cx="7870825" cy="955675"/>
          </a:xfrm>
        </p:spPr>
        <p:txBody>
          <a:bodyPr/>
          <a:lstStyle/>
          <a:p>
            <a:pPr eaLnBrk="1" hangingPunct="1"/>
            <a:r>
              <a:rPr lang="zh-CN" altLang="en-US" sz="4800" dirty="0">
                <a:ea typeface="黑体" panose="02010609060101010101" pitchFamily="49" charset="-122"/>
              </a:rPr>
              <a:t>实验目标及任务</a:t>
            </a:r>
            <a:endParaRPr sz="4800" dirty="0">
              <a:ea typeface="黑体" panose="02010609060101010101" pitchFamily="49" charset="-122"/>
            </a:endParaRPr>
          </a:p>
        </p:txBody>
      </p:sp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322893" y="1531941"/>
            <a:ext cx="8498214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4. Block Design</a:t>
            </a:r>
            <a:r>
              <a:rPr lang="zh-CN" altLang="en-US" dirty="0">
                <a:solidFill>
                  <a:schemeClr val="tx1"/>
                </a:solidFill>
              </a:rPr>
              <a:t>的设计学习、实验平台构建</a:t>
            </a: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：了解实验板的资源情况，熟悉</a:t>
            </a:r>
            <a:r>
              <a:rPr lang="en-US" altLang="zh-CN" sz="2400" dirty="0"/>
              <a:t>Block Design</a:t>
            </a:r>
            <a:r>
              <a:rPr lang="zh-CN" altLang="en-US" sz="2400" dirty="0"/>
              <a:t>的设计流程，完成实验平台</a:t>
            </a:r>
            <a:r>
              <a:rPr lang="en-US" altLang="zh-CN" sz="2400" dirty="0" err="1"/>
              <a:t>muxctrl</a:t>
            </a:r>
            <a:r>
              <a:rPr lang="zh-CN" altLang="en-US" sz="2400" dirty="0"/>
              <a:t>的构建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zh-CN" altLang="en-US" sz="2400" dirty="0"/>
              <a:t>：采用</a:t>
            </a:r>
            <a:r>
              <a:rPr lang="en-US" altLang="zh-CN" sz="2400" dirty="0"/>
              <a:t>Block Design</a:t>
            </a:r>
            <a:r>
              <a:rPr lang="zh-CN" altLang="en-US" sz="2400" dirty="0"/>
              <a:t>的设计方法，完成多选器控制</a:t>
            </a:r>
            <a:r>
              <a:rPr lang="en-US" altLang="zh-CN" sz="2400" dirty="0"/>
              <a:t>LED</a:t>
            </a:r>
            <a:r>
              <a:rPr lang="zh-CN" altLang="en-US" sz="2400" dirty="0"/>
              <a:t>的设计并利用</a:t>
            </a:r>
            <a:r>
              <a:rPr lang="en-US" altLang="zh-CN" sz="2400" dirty="0"/>
              <a:t>SWORD</a:t>
            </a:r>
            <a:r>
              <a:rPr lang="zh-CN" altLang="en-US" sz="2400" dirty="0"/>
              <a:t>实验板进行硬件验证</a:t>
            </a:r>
            <a:endParaRPr lang="en-US" altLang="zh-CN" sz="2400" dirty="0"/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en-US" altLang="zh-CN" dirty="0"/>
          </a:p>
        </p:txBody>
      </p:sp>
      <p:sp>
        <p:nvSpPr>
          <p:cNvPr id="6" name="灯片编号占位符 2">
            <a:extLst>
              <a:ext uri="{FF2B5EF4-FFF2-40B4-BE49-F238E27FC236}">
                <a16:creationId xmlns:a16="http://schemas.microsoft.com/office/drawing/2014/main" id="{2DED1DCA-9121-4AC4-9F65-6048C50707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596336" y="6356354"/>
            <a:ext cx="1224136" cy="365125"/>
          </a:xfrm>
        </p:spPr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8106365"/>
      </p:ext>
    </p:extLst>
  </p:cSld>
  <p:clrMapOvr>
    <a:masterClrMapping/>
  </p:clrMapOvr>
  <p:transition spd="slow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8E816169-DA2B-4B7C-84B2-DAB70ABC6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18929"/>
            <a:ext cx="9144000" cy="5020142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F4DBE07E-44FA-4F02-922E-BF50762421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2080" y="2348880"/>
            <a:ext cx="1152128" cy="504056"/>
          </a:xfrm>
          <a:prstGeom prst="wedgeRoundRectCallout">
            <a:avLst>
              <a:gd name="adj1" fmla="val -176219"/>
              <a:gd name="adj2" fmla="val 24783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已添加的源文件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5E38F0E-0AEF-4A76-BE5A-D556707010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96AD30B-CB78-45B7-8FED-59766D46C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850801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7C0A398-F59F-47D7-9325-F60FCF17E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5527"/>
            <a:ext cx="8048625" cy="5467350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193CDB8F-8B4D-4A16-84A0-66B446941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016" y="1484784"/>
            <a:ext cx="1152128" cy="792088"/>
          </a:xfrm>
          <a:prstGeom prst="wedgeRoundRectCallout">
            <a:avLst>
              <a:gd name="adj1" fmla="val -182833"/>
              <a:gd name="adj2" fmla="val 145380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添加</a:t>
            </a:r>
            <a:r>
              <a:rPr lang="en-US" altLang="zh-CN" sz="1600" dirty="0">
                <a:solidFill>
                  <a:srgbClr val="080808"/>
                </a:solidFill>
                <a:latin typeface="Arial" panose="020B0604020202020204" pitchFamily="34" charset="0"/>
              </a:rPr>
              <a:t>/</a:t>
            </a: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创建仿真文件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EF49598F-B11D-4229-9986-29FAB2B71C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34FC939-8DA9-43C5-B898-5BD0A8820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408155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8B51492-41E4-44A6-88DE-EAE223BF7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0728"/>
            <a:ext cx="8001000" cy="5457825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6D7FD7D4-394B-40E3-85EA-85AE0C013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55976" y="1912590"/>
            <a:ext cx="1152128" cy="796330"/>
          </a:xfrm>
          <a:prstGeom prst="wedgeRoundRectCallout">
            <a:avLst>
              <a:gd name="adj1" fmla="val -204217"/>
              <a:gd name="adj2" fmla="val 24837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5B2BC73B-AE89-45ED-B0B5-9D25B9E57B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84168" y="2913280"/>
            <a:ext cx="1152128" cy="443712"/>
          </a:xfrm>
          <a:prstGeom prst="wedgeRoundRectCallout">
            <a:avLst>
              <a:gd name="adj1" fmla="val -121544"/>
              <a:gd name="adj2" fmla="val 253521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创建文件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AD75CDC7-3A93-4545-AC40-C7F88C2029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F6E31D-9A55-4D04-B585-A93E1EB3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384358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DEA43D-EC61-4FA5-BB7C-18FA923C9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957" y="908720"/>
            <a:ext cx="8010525" cy="5429250"/>
          </a:xfrm>
          <a:prstGeom prst="rect">
            <a:avLst/>
          </a:prstGeom>
        </p:spPr>
      </p:pic>
      <p:sp>
        <p:nvSpPr>
          <p:cNvPr id="4" name="AutoShape 14">
            <a:extLst>
              <a:ext uri="{FF2B5EF4-FFF2-40B4-BE49-F238E27FC236}">
                <a16:creationId xmlns:a16="http://schemas.microsoft.com/office/drawing/2014/main" id="{74E83132-EC14-47D7-96CD-4C98C1607A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88224" y="2204864"/>
            <a:ext cx="1152128" cy="796330"/>
          </a:xfrm>
          <a:prstGeom prst="wedgeRoundRectCallout">
            <a:avLst>
              <a:gd name="adj1" fmla="val -189005"/>
              <a:gd name="adj2" fmla="val 14827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仿真激励文件名称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AutoShape 14">
            <a:extLst>
              <a:ext uri="{FF2B5EF4-FFF2-40B4-BE49-F238E27FC236}">
                <a16:creationId xmlns:a16="http://schemas.microsoft.com/office/drawing/2014/main" id="{1B5EC6CB-DBF1-4F42-8B96-9D95643374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87624" y="3623345"/>
            <a:ext cx="1152128" cy="796330"/>
          </a:xfrm>
          <a:prstGeom prst="wedgeRoundRectCallout">
            <a:avLst>
              <a:gd name="adj1" fmla="val 174757"/>
              <a:gd name="adj2" fmla="val 33449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仿真文件存储路径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AutoShape 14">
            <a:extLst>
              <a:ext uri="{FF2B5EF4-FFF2-40B4-BE49-F238E27FC236}">
                <a16:creationId xmlns:a16="http://schemas.microsoft.com/office/drawing/2014/main" id="{6A2FF3C6-02AE-4AB7-80FB-01007FCFD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7664" y="1916832"/>
            <a:ext cx="1152128" cy="796330"/>
          </a:xfrm>
          <a:prstGeom prst="wedgeRoundRectCallout">
            <a:avLst>
              <a:gd name="adj1" fmla="val 132428"/>
              <a:gd name="adj2" fmla="val 146362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</a:rPr>
              <a:t>仿真文件类型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CC2A98F6-CFEA-4B7C-9F1D-B068369E3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5251C06-E996-455F-B4A5-912026DF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073599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0B754CD-458B-4336-BF4A-C2B241F6F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79719"/>
            <a:ext cx="9144000" cy="3298561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0C7FD1A2-BF72-47DC-84BD-0259375310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216" y="2708920"/>
            <a:ext cx="1080120" cy="720080"/>
          </a:xfrm>
          <a:prstGeom prst="wedgeRoundRectCallout">
            <a:avLst>
              <a:gd name="adj1" fmla="val -231422"/>
              <a:gd name="adj2" fmla="val 163123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添加仿真激励文件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29398ED0-34F4-4181-BDBD-A8E81E543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CCC4C53-AB98-410C-8A6A-03CF01F954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088500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9CB4CE8-1021-416F-B35E-BE32A265A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8344"/>
            <a:ext cx="9144000" cy="3081311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DF8F7E42-7CE9-49D8-BF7F-223A96343A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192" y="2564904"/>
            <a:ext cx="1080120" cy="576064"/>
          </a:xfrm>
          <a:prstGeom prst="wedgeRoundRectCallout">
            <a:avLst>
              <a:gd name="adj1" fmla="val -240593"/>
              <a:gd name="adj2" fmla="val 232965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已添加仿真激励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CD29854D-F4FB-43CF-A761-D05B96DC4E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CBE84EC-D819-421B-9822-D9B4E9DA3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4514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CBEE87-4985-462F-8613-ED84CBC99F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8274" t="6754" b="28408"/>
          <a:stretch/>
        </p:blipFill>
        <p:spPr>
          <a:xfrm>
            <a:off x="0" y="1844824"/>
            <a:ext cx="6767736" cy="3456384"/>
          </a:xfrm>
          <a:prstGeom prst="rect">
            <a:avLst/>
          </a:prstGeom>
        </p:spPr>
      </p:pic>
      <p:sp>
        <p:nvSpPr>
          <p:cNvPr id="5" name="AutoShape 14">
            <a:extLst>
              <a:ext uri="{FF2B5EF4-FFF2-40B4-BE49-F238E27FC236}">
                <a16:creationId xmlns:a16="http://schemas.microsoft.com/office/drawing/2014/main" id="{4E3C0E30-5916-430D-A453-F88B5997C2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5576" y="1196752"/>
            <a:ext cx="864096" cy="504056"/>
          </a:xfrm>
          <a:prstGeom prst="wedgeRoundRectCallout">
            <a:avLst>
              <a:gd name="adj1" fmla="val -77452"/>
              <a:gd name="adj2" fmla="val 426468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点击仿真选项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AutoShape 14">
            <a:extLst>
              <a:ext uri="{FF2B5EF4-FFF2-40B4-BE49-F238E27FC236}">
                <a16:creationId xmlns:a16="http://schemas.microsoft.com/office/drawing/2014/main" id="{E7F8C393-2568-425E-A76A-F97A0F5BFF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07904" y="1281539"/>
            <a:ext cx="864096" cy="504056"/>
          </a:xfrm>
          <a:prstGeom prst="wedgeRoundRectCallout">
            <a:avLst>
              <a:gd name="adj1" fmla="val -297913"/>
              <a:gd name="adj2" fmla="val 459726"/>
              <a:gd name="adj3" fmla="val 16667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选择行为仿真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3AE6558-A4F0-46BD-B913-8F95ABE57A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B1F726F-0F78-4B57-910F-F0C9AC089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888654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21D63DE-0CD0-4B4D-ADEB-085F87F1AC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38" y="1124744"/>
            <a:ext cx="9144000" cy="485877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60F55DB8-553A-4140-90B7-D65F3C249FD6}"/>
              </a:ext>
            </a:extLst>
          </p:cNvPr>
          <p:cNvSpPr/>
          <p:nvPr/>
        </p:nvSpPr>
        <p:spPr>
          <a:xfrm>
            <a:off x="251520" y="2132856"/>
            <a:ext cx="1800200" cy="1587949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C521927-07FD-4818-AB88-26111271B505}"/>
              </a:ext>
            </a:extLst>
          </p:cNvPr>
          <p:cNvSpPr txBox="1"/>
          <p:nvPr/>
        </p:nvSpPr>
        <p:spPr>
          <a:xfrm>
            <a:off x="532756" y="3374239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信号名称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14AE1B9-D7CC-409A-96C4-6BEBA4B7CE99}"/>
              </a:ext>
            </a:extLst>
          </p:cNvPr>
          <p:cNvSpPr/>
          <p:nvPr/>
        </p:nvSpPr>
        <p:spPr>
          <a:xfrm>
            <a:off x="2195736" y="2087162"/>
            <a:ext cx="576064" cy="270999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1E8748A-45BC-44BE-8E68-20A8185E912B}"/>
              </a:ext>
            </a:extLst>
          </p:cNvPr>
          <p:cNvSpPr txBox="1"/>
          <p:nvPr/>
        </p:nvSpPr>
        <p:spPr>
          <a:xfrm>
            <a:off x="1979712" y="4882504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信号值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B0955CD-3D75-4F33-AD1F-FA31540DB9BB}"/>
              </a:ext>
            </a:extLst>
          </p:cNvPr>
          <p:cNvSpPr/>
          <p:nvPr/>
        </p:nvSpPr>
        <p:spPr>
          <a:xfrm>
            <a:off x="2880358" y="2443238"/>
            <a:ext cx="3491843" cy="177785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50DDBA9-09C2-4609-A484-1A53D4B7AFBC}"/>
              </a:ext>
            </a:extLst>
          </p:cNvPr>
          <p:cNvSpPr txBox="1"/>
          <p:nvPr/>
        </p:nvSpPr>
        <p:spPr>
          <a:xfrm>
            <a:off x="4376010" y="3865873"/>
            <a:ext cx="123772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i="0" dirty="0">
                <a:solidFill>
                  <a:srgbClr val="FF0000"/>
                </a:solidFill>
                <a:effectLst/>
                <a:latin typeface="-apple-system"/>
              </a:rPr>
              <a:t>信号波形</a:t>
            </a:r>
            <a:endParaRPr lang="en-US" altLang="zh-CN" sz="1600" b="0" i="0" dirty="0">
              <a:solidFill>
                <a:srgbClr val="FF0000"/>
              </a:solidFill>
              <a:effectLst/>
              <a:latin typeface="-apple-system"/>
            </a:endParaRPr>
          </a:p>
        </p:txBody>
      </p:sp>
      <p:sp>
        <p:nvSpPr>
          <p:cNvPr id="12" name="AutoShape 14">
            <a:extLst>
              <a:ext uri="{FF2B5EF4-FFF2-40B4-BE49-F238E27FC236}">
                <a16:creationId xmlns:a16="http://schemas.microsoft.com/office/drawing/2014/main" id="{2370BC9E-1743-4587-9A78-286124274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304" y="1180294"/>
            <a:ext cx="864096" cy="504056"/>
          </a:xfrm>
          <a:prstGeom prst="wedgeRoundRectCallout">
            <a:avLst>
              <a:gd name="adj1" fmla="val -239711"/>
              <a:gd name="adj2" fmla="val 163425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显示时间刻度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AutoShape 14">
            <a:extLst>
              <a:ext uri="{FF2B5EF4-FFF2-40B4-BE49-F238E27FC236}">
                <a16:creationId xmlns:a16="http://schemas.microsoft.com/office/drawing/2014/main" id="{79FDF0AE-D873-4FF1-A736-26166001BF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22096" y="753346"/>
            <a:ext cx="1080120" cy="742795"/>
          </a:xfrm>
          <a:prstGeom prst="wedgeRoundRectCallout">
            <a:avLst>
              <a:gd name="adj1" fmla="val -247825"/>
              <a:gd name="adj2" fmla="val 96374"/>
              <a:gd name="adj3" fmla="val 16667"/>
            </a:avLst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rgbClr val="080808"/>
                </a:solidFill>
                <a:latin typeface="Arial" panose="020B0604020202020204" pitchFamily="34" charset="0"/>
                <a:cs typeface="Times New Roman" panose="02020603050405020304" pitchFamily="18" charset="0"/>
              </a:rPr>
              <a:t>显示控制快捷键</a:t>
            </a:r>
            <a:endParaRPr lang="en-US" altLang="zh-CN" sz="1600" dirty="0">
              <a:solidFill>
                <a:srgbClr val="080808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E4121C02-D509-43FE-8760-5FAD94C11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38" y="59262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0EE018F-03D7-4E3F-98CA-98F59CFA41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260285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F8E9457-E02A-4EA4-9525-75102EC0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19502"/>
            <a:ext cx="9144000" cy="461899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8664A6C9-D1CB-4AA6-A020-C08313CA13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522" y="22527"/>
            <a:ext cx="8540751" cy="1143000"/>
          </a:xfrm>
        </p:spPr>
        <p:txBody>
          <a:bodyPr/>
          <a:lstStyle/>
          <a:p>
            <a:r>
              <a:rPr lang="zh-CN" altLang="en-US" dirty="0"/>
              <a:t>自定义模块设计</a:t>
            </a:r>
            <a:r>
              <a:rPr lang="en-US" altLang="zh-CN" dirty="0"/>
              <a:t>—MUX2T1_5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EFB5A6B-2C4D-4F3A-BE6D-2D89FD4B8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113267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50D1141-E48D-4EF0-8813-0E8402AE08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125" b="4476"/>
          <a:stretch/>
        </p:blipFill>
        <p:spPr>
          <a:xfrm>
            <a:off x="4564" y="2348880"/>
            <a:ext cx="7020272" cy="3808318"/>
          </a:xfrm>
          <a:prstGeom prst="rect">
            <a:avLst/>
          </a:prstGeom>
        </p:spPr>
      </p:pic>
      <p:sp>
        <p:nvSpPr>
          <p:cNvPr id="6" name="标题 1">
            <a:extLst>
              <a:ext uri="{FF2B5EF4-FFF2-40B4-BE49-F238E27FC236}">
                <a16:creationId xmlns:a16="http://schemas.microsoft.com/office/drawing/2014/main" id="{0BE7C418-4F53-4728-AB7C-23FF3FA3ACF4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8" name="内容占位符 3">
            <a:extLst>
              <a:ext uri="{FF2B5EF4-FFF2-40B4-BE49-F238E27FC236}">
                <a16:creationId xmlns:a16="http://schemas.microsoft.com/office/drawing/2014/main" id="{A9F76749-B8A6-43D1-9B29-F63C1581E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27" y="106084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仿真通过，确认模块功能准确之后，我们进行模块的封装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单击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Tools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Create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and Package New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Next</a:t>
            </a:r>
            <a:r>
              <a:rPr lang="en-US" altLang="zh-CN" sz="1200" dirty="0"/>
              <a:t> 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22E05EC-B759-4351-983F-6678E37C7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4048" y="1916832"/>
            <a:ext cx="3105150" cy="2686050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16E8BC2-ADD7-46D9-A9FB-14D375A8D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79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268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2C4ED7-F7BF-46BD-AE2E-C1F19F95C157}"/>
              </a:ext>
            </a:extLst>
          </p:cNvPr>
          <p:cNvSpPr txBox="1"/>
          <p:nvPr/>
        </p:nvSpPr>
        <p:spPr>
          <a:xfrm>
            <a:off x="107504" y="1556792"/>
            <a:ext cx="8712968" cy="34470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None/>
              <a:tabLst/>
              <a:defRPr/>
            </a:pPr>
            <a:r>
              <a:rPr lang="en-US" altLang="zh-CN" sz="3200" b="1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                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 1 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工具学习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None/>
              <a:tabLst/>
              <a:defRPr/>
            </a:pP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srgbClr val="24279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目标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：熟悉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设计环境，掌握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EDA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工具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lang="en-US" altLang="zh-CN" sz="2400" dirty="0">
              <a:solidFill>
                <a:prstClr val="black"/>
              </a:solidFill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marL="742932" marR="0" lvl="1" indent="-285744" algn="l" defTabSz="914400" rtl="0" eaLnBrk="0" fontAlgn="base" latinLnBrk="0" hangingPunct="0">
              <a:lnSpc>
                <a:spcPct val="100000"/>
              </a:lnSpc>
              <a:spcBef>
                <a:spcPts val="12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：利用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VIVADO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完成</a:t>
            </a:r>
            <a:r>
              <a:rPr kumimoji="0" lang="en-US" altLang="zh-CN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water_LED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的全流程设计</a:t>
            </a:r>
            <a:endParaRPr lang="zh-CN" altLang="en-US" sz="28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7407796-20BC-402E-934E-C1BC0CD6E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880602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997850F-6894-470F-BCED-E56473BAB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31068"/>
            <a:ext cx="9144000" cy="4995863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F746FEA3-584D-4FEE-A80F-78EE9360087C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9564677-7E28-49AB-A2B0-8FDBEC0273DB}"/>
              </a:ext>
            </a:extLst>
          </p:cNvPr>
          <p:cNvSpPr/>
          <p:nvPr/>
        </p:nvSpPr>
        <p:spPr>
          <a:xfrm>
            <a:off x="5076056" y="4437112"/>
            <a:ext cx="576064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836EC98A-7CB5-427B-B24D-236927A752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19872" y="980728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点击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Next</a:t>
            </a: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F801B4E-2DFA-497A-9BF1-D7BB22FD9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035631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45D45C0-746F-448A-BB93-993DAF3239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7384"/>
            <a:ext cx="9144000" cy="500323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6B93FAF-AAE5-42F8-B2C4-31E4D7C6B14D}"/>
              </a:ext>
            </a:extLst>
          </p:cNvPr>
          <p:cNvSpPr txBox="1"/>
          <p:nvPr/>
        </p:nvSpPr>
        <p:spPr>
          <a:xfrm>
            <a:off x="3707904" y="953677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Package your current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project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Next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6764BC43-D451-40F4-83D1-0A579F2529E4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89E953-B20D-4CAC-95F7-CC7E0723E1E5}"/>
              </a:ext>
            </a:extLst>
          </p:cNvPr>
          <p:cNvSpPr/>
          <p:nvPr/>
        </p:nvSpPr>
        <p:spPr>
          <a:xfrm>
            <a:off x="2771800" y="2924944"/>
            <a:ext cx="187220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70E5B63-9EFF-49AC-AF18-B918C0C78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598755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39A9EC7-1C3B-40B2-A61D-758AADB70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4881"/>
            <a:ext cx="9144000" cy="494823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04B7EBD-B905-4CD2-A354-9D9F402D7511}"/>
              </a:ext>
            </a:extLst>
          </p:cNvPr>
          <p:cNvSpPr txBox="1"/>
          <p:nvPr/>
        </p:nvSpPr>
        <p:spPr>
          <a:xfrm>
            <a:off x="4067944" y="1052736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IP 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的保存路径，单击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Next</a:t>
            </a:r>
            <a:r>
              <a:rPr lang="zh-CN" altLang="en-US" dirty="0"/>
              <a:t> 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1267DB2-5352-4D42-8D1A-1A2335628F25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0B426A-AD19-4F92-9BED-57E586551B39}"/>
              </a:ext>
            </a:extLst>
          </p:cNvPr>
          <p:cNvSpPr/>
          <p:nvPr/>
        </p:nvSpPr>
        <p:spPr>
          <a:xfrm>
            <a:off x="5076056" y="4509120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379FA87-8366-4490-8E3A-B81151BB0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617388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58A6A32-BF12-43B8-8B73-A26F6E6140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9767"/>
            <a:ext cx="9144000" cy="4998466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6F6D75AA-8D0A-4DFE-90A9-26A57669702B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C8AC336-522F-48E3-BA3B-B928E16F3B5D}"/>
              </a:ext>
            </a:extLst>
          </p:cNvPr>
          <p:cNvSpPr/>
          <p:nvPr/>
        </p:nvSpPr>
        <p:spPr>
          <a:xfrm>
            <a:off x="5580112" y="4437112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A6AC4DD-1EC4-4D01-B4AD-8806903AE1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9349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81121A2-9FE6-465A-9E9B-A2311BA21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64505"/>
            <a:ext cx="9144000" cy="5000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8BA2FD4-4C64-400F-A74C-5089DE8E2DE3}"/>
              </a:ext>
            </a:extLst>
          </p:cNvPr>
          <p:cNvSpPr txBox="1"/>
          <p:nvPr/>
        </p:nvSpPr>
        <p:spPr>
          <a:xfrm>
            <a:off x="4320478" y="964505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出现如下界面（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tmp_edit_project</a:t>
            </a:r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）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AB163E19-9E47-4767-AB2A-B7A28CCB7A43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76804DB-01DA-4E41-9DE3-FB6F69EFD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7962533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D868023-B7B4-41BF-A641-E48BF08841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8687"/>
            <a:ext cx="9144000" cy="500062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0839228-2B05-40A1-A8BE-344BA89C9E17}"/>
              </a:ext>
            </a:extLst>
          </p:cNvPr>
          <p:cNvSpPr txBox="1"/>
          <p:nvPr/>
        </p:nvSpPr>
        <p:spPr>
          <a:xfrm>
            <a:off x="3923928" y="954980"/>
            <a:ext cx="4572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选择 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Review and 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Package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Wingdings" panose="05000000000000000000" pitchFamily="2" charset="2"/>
              </a:rPr>
              <a:t></a:t>
            </a:r>
            <a:r>
              <a:rPr lang="en-US" altLang="zh-CN" sz="1800" b="0" i="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Package</a:t>
            </a:r>
            <a:r>
              <a:rPr lang="en-US" altLang="zh-CN" sz="18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</a:rPr>
              <a:t> IP</a:t>
            </a:r>
            <a:r>
              <a:rPr lang="en-US" altLang="zh-CN" dirty="0"/>
              <a:t> 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6" name="标题 1">
            <a:extLst>
              <a:ext uri="{FF2B5EF4-FFF2-40B4-BE49-F238E27FC236}">
                <a16:creationId xmlns:a16="http://schemas.microsoft.com/office/drawing/2014/main" id="{36BC03A0-6979-43ED-8C2C-C70252A24A98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CBA10A0-FD2C-4B99-B6ED-F0D8812BFC31}"/>
              </a:ext>
            </a:extLst>
          </p:cNvPr>
          <p:cNvSpPr/>
          <p:nvPr/>
        </p:nvSpPr>
        <p:spPr>
          <a:xfrm>
            <a:off x="3275856" y="3248124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A57FEDE-B2DA-4887-AC1C-6BCBB30EF61A}"/>
              </a:ext>
            </a:extLst>
          </p:cNvPr>
          <p:cNvSpPr/>
          <p:nvPr/>
        </p:nvSpPr>
        <p:spPr>
          <a:xfrm>
            <a:off x="6372200" y="422108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B4570E93-8C26-4A0B-8E9F-54401D99D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953128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37FFAE5-F99D-4D35-A269-66181D2D6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04" y="1412776"/>
            <a:ext cx="9144000" cy="4914900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7857F81-699C-4729-B8E5-A8DE686A6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27" y="106084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这样，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MUX2T1_5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模块就封装完成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D554C0-BB9D-47BA-9FF5-81B7B296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613823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67857F81-699C-4729-B8E5-A8DE686A69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027" y="1060842"/>
            <a:ext cx="9144000" cy="381642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在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MUX2T1_5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工程的输出文件目录下，可查看生成的模块文件信息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54A5C42-B9B2-49FD-B409-AC22C9788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656154"/>
            <a:ext cx="6191250" cy="1095375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4F72A99-19F3-4480-87B6-5F73C0AC5865}"/>
              </a:ext>
            </a:extLst>
          </p:cNvPr>
          <p:cNvSpPr txBox="1"/>
          <p:nvPr/>
        </p:nvSpPr>
        <p:spPr>
          <a:xfrm>
            <a:off x="248027" y="3984714"/>
            <a:ext cx="4752974" cy="1852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以此类推，我们可以完成实验所需的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MUX2T1_8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MUX2T1_32……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tabLst/>
              <a:defRPr/>
            </a:pP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AND32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、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XOR32……</a:t>
            </a: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tabLst/>
              <a:defRPr/>
            </a:pPr>
            <a:r>
              <a:rPr lang="en-US" altLang="zh-CN" sz="20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     </a:t>
            </a:r>
            <a:r>
              <a:rPr lang="zh-CN" altLang="en-US" sz="2000" dirty="0">
                <a:solidFill>
                  <a:srgbClr val="4D4D4D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所有功能模块的带源文件的封装。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tabLst/>
              <a:defRPr/>
            </a:pPr>
            <a:b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24279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</a:br>
            <a:endParaRPr kumimoji="0" lang="zh-CN" altLang="en-US" sz="1200" b="1" i="0" u="none" strike="noStrike" kern="1200" cap="none" spc="0" normalizeH="0" baseline="0" noProof="0" dirty="0">
              <a:ln>
                <a:noFill/>
              </a:ln>
              <a:solidFill>
                <a:srgbClr val="242790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307242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8540751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88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43000"/>
            <a:ext cx="9144000" cy="1421904"/>
          </a:xfrm>
        </p:spPr>
        <p:txBody>
          <a:bodyPr/>
          <a:lstStyle/>
          <a:p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的强大之处在于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模块的可重用性，以上是设计者自己设计包含源文件的流程，有时候我们想参考官方的源码，但是有些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怎么也找不到官方的源码；并且如果设计者不希望自己的设计被看到，则需对源文件进行加密或者屏蔽。下面是两种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创建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的流程：</a:t>
            </a:r>
            <a:br>
              <a:rPr lang="en-US" altLang="zh-CN" sz="1200" dirty="0"/>
            </a:br>
            <a:endParaRPr lang="zh-CN" altLang="en-US" sz="1200" dirty="0"/>
          </a:p>
          <a:p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A0F435D-BC6C-4A5D-9BCB-BDB69B9EEE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9837" y="2387184"/>
            <a:ext cx="4124325" cy="2190750"/>
          </a:xfrm>
          <a:prstGeom prst="rect">
            <a:avLst/>
          </a:prstGeom>
        </p:spPr>
      </p:pic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551A9DAB-BD6C-4B66-9260-124D23563A68}"/>
              </a:ext>
            </a:extLst>
          </p:cNvPr>
          <p:cNvSpPr txBox="1">
            <a:spLocks/>
          </p:cNvSpPr>
          <p:nvPr/>
        </p:nvSpPr>
        <p:spPr bwMode="auto">
          <a:xfrm>
            <a:off x="18485" y="4934450"/>
            <a:ext cx="9144000" cy="1421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891" indent="-342891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80000"/>
              <a:buFont typeface="Wingdings" pitchFamily="2" charset="2"/>
              <a:buChar char="p"/>
              <a:defRPr lang="zh-CN" altLang="en-US" sz="3200" b="1" kern="1200" baseline="0" dirty="0" smtClean="0">
                <a:solidFill>
                  <a:srgbClr val="242790"/>
                </a:solidFill>
                <a:latin typeface="Times New Roman" panose="02020603050405020304" pitchFamily="18" charset="0"/>
                <a:ea typeface="+mj-ea"/>
                <a:cs typeface="+mn-cs"/>
              </a:defRPr>
            </a:lvl1pPr>
            <a:lvl2pPr marL="742932" indent="-28574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n"/>
              <a:defRPr lang="zh-CN" altLang="en-US" sz="2800" b="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2pPr>
            <a:lvl3pPr marL="1142971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70000"/>
              <a:buFont typeface="Wingdings" pitchFamily="2" charset="2"/>
              <a:buChar char="p"/>
              <a:defRPr lang="zh-CN" altLang="en-US" sz="24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3pPr>
            <a:lvl4pPr marL="1600160" indent="-228594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5">
                  <a:lumMod val="75000"/>
                </a:schemeClr>
              </a:buClr>
              <a:buSzPct val="60000"/>
              <a:buFont typeface="Wingdings" pitchFamily="2" charset="2"/>
              <a:buChar char="n"/>
              <a:defRPr lang="zh-CN" altLang="en-US" sz="2000" kern="1200" baseline="0" dirty="0" smtClean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4pPr>
            <a:lvl5pPr marL="2057349" indent="-228594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lang="zh-CN" altLang="en-US" sz="2000" kern="1200" baseline="0" dirty="0">
                <a:solidFill>
                  <a:schemeClr val="tx1"/>
                </a:solidFill>
                <a:latin typeface="Times New Roman" panose="02020603050405020304" pitchFamily="18" charset="0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上面建立的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可以很方便操作一下看到源文件，实际使用过程中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作为知识产权的成果，设计者并不希望公开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核的源代码，下面将建立一个不包含源文件的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680229825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89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340768"/>
            <a:ext cx="9144000" cy="1421904"/>
          </a:xfrm>
        </p:spPr>
        <p:txBody>
          <a:bodyPr/>
          <a:lstStyle/>
          <a:p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不含源文件的</a:t>
            </a:r>
            <a:r>
              <a:rPr lang="en-US" altLang="zh-CN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模块封装分为两步：</a:t>
            </a:r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endParaRPr lang="en-US" altLang="zh-CN" sz="2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一、网表文件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的生成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二、根据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文件进行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封装</a:t>
            </a:r>
          </a:p>
        </p:txBody>
      </p:sp>
    </p:spTree>
    <p:extLst>
      <p:ext uri="{BB962C8B-B14F-4D97-AF65-F5344CB8AC3E}">
        <p14:creationId xmlns:p14="http://schemas.microsoft.com/office/powerpoint/2010/main" val="3447206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2210" y="264559"/>
            <a:ext cx="7869560" cy="792083"/>
          </a:xfrm>
        </p:spPr>
        <p:txBody>
          <a:bodyPr/>
          <a:lstStyle/>
          <a:p>
            <a:r>
              <a:rPr lang="en-US" altLang="zh-CN" dirty="0"/>
              <a:t>Vivado</a:t>
            </a:r>
            <a:r>
              <a:rPr lang="zh-CN" altLang="en-US" dirty="0"/>
              <a:t>工具简介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181E2940-D4CD-4914-9B80-D36E74FCBA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是 </a:t>
            </a:r>
            <a:r>
              <a:rPr lang="en-US" altLang="zh-CN" sz="1800" dirty="0">
                <a:solidFill>
                  <a:schemeClr val="tx1"/>
                </a:solidFill>
              </a:rPr>
              <a:t>Xilinx </a:t>
            </a:r>
            <a:r>
              <a:rPr lang="zh-CN" altLang="en-US" sz="1800" dirty="0">
                <a:solidFill>
                  <a:schemeClr val="tx1"/>
                </a:solidFill>
              </a:rPr>
              <a:t>公司于 </a:t>
            </a:r>
            <a:r>
              <a:rPr lang="en-US" altLang="zh-CN" sz="1800" dirty="0">
                <a:solidFill>
                  <a:schemeClr val="tx1"/>
                </a:solidFill>
              </a:rPr>
              <a:t>2012 </a:t>
            </a:r>
            <a:r>
              <a:rPr lang="zh-CN" altLang="en-US" sz="1800" dirty="0">
                <a:solidFill>
                  <a:schemeClr val="tx1"/>
                </a:solidFill>
              </a:rPr>
              <a:t>推出的新一代集成设计 环境， </a:t>
            </a:r>
            <a:r>
              <a:rPr lang="en-US" altLang="zh-CN" sz="1800" dirty="0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代表了未来 </a:t>
            </a:r>
            <a:r>
              <a:rPr lang="en-US" altLang="zh-CN" sz="1800" dirty="0">
                <a:solidFill>
                  <a:schemeClr val="tx1"/>
                </a:solidFill>
              </a:rPr>
              <a:t>Xilinx FPGA </a:t>
            </a:r>
            <a:r>
              <a:rPr lang="zh-CN" altLang="en-US" sz="1800" dirty="0">
                <a:solidFill>
                  <a:schemeClr val="tx1"/>
                </a:solidFill>
              </a:rPr>
              <a:t>开发环境的变化趋势。作为一个 </a:t>
            </a:r>
            <a:r>
              <a:rPr lang="en-US" altLang="zh-CN" sz="1800" dirty="0">
                <a:solidFill>
                  <a:schemeClr val="tx1"/>
                </a:solidFill>
              </a:rPr>
              <a:t>Xilinx FPGA </a:t>
            </a:r>
            <a:r>
              <a:rPr lang="zh-CN" altLang="en-US" sz="1800" dirty="0">
                <a:solidFill>
                  <a:schemeClr val="tx1"/>
                </a:solidFill>
              </a:rPr>
              <a:t>的开发使用者，学习掌握 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是趋势。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随着 </a:t>
            </a:r>
            <a:r>
              <a:rPr lang="en-US" altLang="zh-CN" sz="1800" dirty="0">
                <a:solidFill>
                  <a:schemeClr val="tx1"/>
                </a:solidFill>
              </a:rPr>
              <a:t>FPGA </a:t>
            </a:r>
            <a:r>
              <a:rPr lang="zh-CN" altLang="en-US" sz="1800" dirty="0">
                <a:solidFill>
                  <a:schemeClr val="tx1"/>
                </a:solidFill>
              </a:rPr>
              <a:t>进入 </a:t>
            </a:r>
            <a:r>
              <a:rPr lang="en-US" altLang="zh-CN" sz="1800" dirty="0">
                <a:solidFill>
                  <a:schemeClr val="tx1"/>
                </a:solidFill>
              </a:rPr>
              <a:t>28nm </a:t>
            </a:r>
            <a:r>
              <a:rPr lang="zh-CN" altLang="en-US" sz="1800" dirty="0">
                <a:solidFill>
                  <a:schemeClr val="tx1"/>
                </a:solidFill>
              </a:rPr>
              <a:t>时代， </a:t>
            </a:r>
            <a:r>
              <a:rPr lang="en-US" altLang="zh-CN" sz="1800" dirty="0">
                <a:solidFill>
                  <a:schemeClr val="tx1"/>
                </a:solidFill>
              </a:rPr>
              <a:t>ISE </a:t>
            </a:r>
            <a:r>
              <a:rPr lang="zh-CN" altLang="en-US" sz="1800" dirty="0">
                <a:solidFill>
                  <a:schemeClr val="tx1"/>
                </a:solidFill>
              </a:rPr>
              <a:t>工具似乎就有些“不合时宜”了，硬件提升了，软件不提升的话，设计效率必然受影响，所以推出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是为了提高设计者的效率，它能显著增加 </a:t>
            </a:r>
            <a:r>
              <a:rPr lang="en-US" altLang="zh-CN" sz="1800" dirty="0">
                <a:solidFill>
                  <a:schemeClr val="tx1"/>
                </a:solidFill>
              </a:rPr>
              <a:t>Xilinx </a:t>
            </a:r>
            <a:r>
              <a:rPr lang="zh-CN" altLang="en-US" sz="1800" dirty="0">
                <a:solidFill>
                  <a:schemeClr val="tx1"/>
                </a:solidFill>
              </a:rPr>
              <a:t>的 </a:t>
            </a:r>
            <a:r>
              <a:rPr lang="en-US" altLang="zh-CN" sz="1800" dirty="0">
                <a:solidFill>
                  <a:schemeClr val="tx1"/>
                </a:solidFill>
              </a:rPr>
              <a:t>28nm </a:t>
            </a:r>
            <a:r>
              <a:rPr lang="zh-CN" altLang="en-US" sz="1800" dirty="0">
                <a:solidFill>
                  <a:schemeClr val="tx1"/>
                </a:solidFill>
              </a:rPr>
              <a:t>工艺的可编程逻辑器件的设计、综合与 实现效率。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zh-CN" altLang="en-US" sz="1800" dirty="0">
                <a:solidFill>
                  <a:schemeClr val="tx1"/>
                </a:solidFill>
              </a:rPr>
              <a:t>然而，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并不是 </a:t>
            </a:r>
            <a:r>
              <a:rPr lang="en-US" altLang="zh-CN" sz="1800" dirty="0">
                <a:solidFill>
                  <a:schemeClr val="tx1"/>
                </a:solidFill>
              </a:rPr>
              <a:t>ISE </a:t>
            </a:r>
            <a:r>
              <a:rPr lang="zh-CN" altLang="en-US" sz="1800" dirty="0">
                <a:solidFill>
                  <a:schemeClr val="tx1"/>
                </a:solidFill>
              </a:rPr>
              <a:t>的升级版，它是全新的另一个 </a:t>
            </a:r>
            <a:r>
              <a:rPr lang="en-US" altLang="zh-CN" sz="1800" dirty="0">
                <a:solidFill>
                  <a:schemeClr val="tx1"/>
                </a:solidFill>
              </a:rPr>
              <a:t>Xilinx FPGA </a:t>
            </a:r>
            <a:r>
              <a:rPr lang="zh-CN" altLang="en-US" sz="1800" dirty="0">
                <a:solidFill>
                  <a:schemeClr val="tx1"/>
                </a:solidFill>
              </a:rPr>
              <a:t>的开发工具，以前在 </a:t>
            </a:r>
            <a:r>
              <a:rPr lang="en-US" altLang="zh-CN" sz="1800" dirty="0">
                <a:solidFill>
                  <a:schemeClr val="tx1"/>
                </a:solidFill>
              </a:rPr>
              <a:t>ISE </a:t>
            </a:r>
            <a:r>
              <a:rPr lang="zh-CN" altLang="en-US" sz="1800" dirty="0">
                <a:solidFill>
                  <a:schemeClr val="tx1"/>
                </a:solidFill>
              </a:rPr>
              <a:t>里面经常出现的像 </a:t>
            </a:r>
            <a:r>
              <a:rPr lang="en-US" altLang="zh-CN" sz="1800" dirty="0">
                <a:solidFill>
                  <a:schemeClr val="tx1"/>
                </a:solidFill>
              </a:rPr>
              <a:t>XST</a:t>
            </a:r>
            <a:r>
              <a:rPr lang="zh-CN" altLang="en-US" sz="1800" dirty="0">
                <a:solidFill>
                  <a:schemeClr val="tx1"/>
                </a:solidFill>
              </a:rPr>
              <a:t>、 </a:t>
            </a:r>
            <a:r>
              <a:rPr lang="en-US" altLang="zh-CN" sz="1800" dirty="0">
                <a:solidFill>
                  <a:schemeClr val="tx1"/>
                </a:solidFill>
              </a:rPr>
              <a:t>Core Generator </a:t>
            </a:r>
            <a:r>
              <a:rPr lang="zh-CN" altLang="en-US" sz="1800" dirty="0">
                <a:solidFill>
                  <a:schemeClr val="tx1"/>
                </a:solidFill>
              </a:rPr>
              <a:t>等工具在 </a:t>
            </a:r>
            <a:r>
              <a:rPr lang="en-US" altLang="zh-CN" sz="1800" dirty="0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里面已经不复存在，开发者可以将 </a:t>
            </a:r>
            <a:r>
              <a:rPr lang="en-US" altLang="zh-CN" sz="1800" dirty="0">
                <a:solidFill>
                  <a:schemeClr val="tx1"/>
                </a:solidFill>
              </a:rPr>
              <a:t>Vivado </a:t>
            </a:r>
            <a:r>
              <a:rPr lang="zh-CN" altLang="en-US" sz="1800" dirty="0">
                <a:solidFill>
                  <a:schemeClr val="tx1"/>
                </a:solidFill>
              </a:rPr>
              <a:t>理解为 </a:t>
            </a:r>
            <a:r>
              <a:rPr lang="en-US" altLang="zh-CN" sz="1800" dirty="0">
                <a:solidFill>
                  <a:schemeClr val="tx1"/>
                </a:solidFill>
              </a:rPr>
              <a:t>Xilinx </a:t>
            </a:r>
            <a:r>
              <a:rPr lang="zh-CN" altLang="en-US" sz="1800" dirty="0">
                <a:solidFill>
                  <a:schemeClr val="tx1"/>
                </a:solidFill>
              </a:rPr>
              <a:t>为高端 </a:t>
            </a:r>
            <a:r>
              <a:rPr lang="en-US" altLang="zh-CN" sz="1800" dirty="0">
                <a:solidFill>
                  <a:schemeClr val="tx1"/>
                </a:solidFill>
              </a:rPr>
              <a:t>FPGA </a:t>
            </a:r>
            <a:r>
              <a:rPr lang="zh-CN" altLang="en-US" sz="1800" dirty="0">
                <a:solidFill>
                  <a:schemeClr val="tx1"/>
                </a:solidFill>
              </a:rPr>
              <a:t>专门开发的一款开发工具。</a:t>
            </a:r>
            <a:endParaRPr lang="en-US" altLang="zh-CN" sz="1800" dirty="0">
              <a:solidFill>
                <a:schemeClr val="tx1"/>
              </a:solidFill>
            </a:endParaRPr>
          </a:p>
          <a:p>
            <a:r>
              <a:rPr lang="en-US" altLang="zh-CN" sz="1800" dirty="0" err="1">
                <a:solidFill>
                  <a:schemeClr val="tx1"/>
                </a:solidFill>
              </a:rPr>
              <a:t>Vivado</a:t>
            </a:r>
            <a:r>
              <a:rPr lang="zh-CN" altLang="en-US" sz="1800" dirty="0">
                <a:solidFill>
                  <a:schemeClr val="tx1"/>
                </a:solidFill>
              </a:rPr>
              <a:t>目前支持</a:t>
            </a:r>
            <a:r>
              <a:rPr lang="en-US" altLang="zh-CN" sz="1800" dirty="0">
                <a:solidFill>
                  <a:schemeClr val="tx1"/>
                </a:solidFill>
              </a:rPr>
              <a:t>Xilinx</a:t>
            </a:r>
            <a:r>
              <a:rPr lang="zh-CN" altLang="en-US" sz="1800" dirty="0">
                <a:solidFill>
                  <a:schemeClr val="tx1"/>
                </a:solidFill>
              </a:rPr>
              <a:t>的</a:t>
            </a:r>
            <a:r>
              <a:rPr lang="en-US" altLang="zh-CN" sz="1800" dirty="0">
                <a:solidFill>
                  <a:schemeClr val="tx1"/>
                </a:solidFill>
              </a:rPr>
              <a:t>28nm</a:t>
            </a:r>
            <a:r>
              <a:rPr lang="zh-CN" altLang="en-US" sz="1800" dirty="0">
                <a:solidFill>
                  <a:schemeClr val="tx1"/>
                </a:solidFill>
              </a:rPr>
              <a:t>工艺的</a:t>
            </a:r>
            <a:r>
              <a:rPr lang="en-US" altLang="zh-CN" sz="1800" dirty="0">
                <a:solidFill>
                  <a:schemeClr val="tx1"/>
                </a:solidFill>
              </a:rPr>
              <a:t>7</a:t>
            </a:r>
            <a:r>
              <a:rPr lang="zh-CN" altLang="en-US" sz="1800" dirty="0">
                <a:solidFill>
                  <a:schemeClr val="tx1"/>
                </a:solidFill>
              </a:rPr>
              <a:t>系列</a:t>
            </a:r>
            <a:r>
              <a:rPr lang="en-US" altLang="zh-CN" sz="1800" dirty="0">
                <a:solidFill>
                  <a:schemeClr val="tx1"/>
                </a:solidFill>
              </a:rPr>
              <a:t>FPGA</a:t>
            </a:r>
            <a:r>
              <a:rPr lang="zh-CN" altLang="en-US" sz="1800" dirty="0">
                <a:solidFill>
                  <a:schemeClr val="tx1"/>
                </a:solidFill>
              </a:rPr>
              <a:t>，包括</a:t>
            </a:r>
            <a:r>
              <a:rPr lang="en-US" altLang="zh-CN" sz="1800" dirty="0">
                <a:solidFill>
                  <a:schemeClr val="tx1"/>
                </a:solidFill>
              </a:rPr>
              <a:t>ZYNQ</a:t>
            </a:r>
            <a:r>
              <a:rPr lang="zh-CN" altLang="en-US" sz="1800" dirty="0">
                <a:solidFill>
                  <a:schemeClr val="tx1"/>
                </a:solidFill>
              </a:rPr>
              <a:t>、</a:t>
            </a:r>
            <a:r>
              <a:rPr lang="en-US" altLang="zh-CN" sz="1800" dirty="0">
                <a:solidFill>
                  <a:schemeClr val="tx1"/>
                </a:solidFill>
              </a:rPr>
              <a:t>Virtex-7</a:t>
            </a:r>
            <a:r>
              <a:rPr lang="zh-CN" altLang="en-US" sz="1800" dirty="0">
                <a:solidFill>
                  <a:schemeClr val="tx1"/>
                </a:solidFill>
              </a:rPr>
              <a:t>系列、</a:t>
            </a:r>
            <a:r>
              <a:rPr lang="en-US" altLang="zh-CN" sz="1800" dirty="0">
                <a:solidFill>
                  <a:schemeClr val="tx1"/>
                </a:solidFill>
              </a:rPr>
              <a:t>Kintex-7</a:t>
            </a:r>
            <a:r>
              <a:rPr lang="zh-CN" altLang="en-US" sz="1800" dirty="0">
                <a:solidFill>
                  <a:schemeClr val="tx1"/>
                </a:solidFill>
              </a:rPr>
              <a:t>系列和 </a:t>
            </a:r>
            <a:r>
              <a:rPr lang="en-US" altLang="zh-CN" sz="1800" dirty="0">
                <a:solidFill>
                  <a:schemeClr val="tx1"/>
                </a:solidFill>
              </a:rPr>
              <a:t>Artix-7 </a:t>
            </a:r>
            <a:r>
              <a:rPr lang="zh-CN" altLang="en-US" sz="1800" dirty="0">
                <a:solidFill>
                  <a:schemeClr val="tx1"/>
                </a:solidFill>
              </a:rPr>
              <a:t>系列，不支持其它系列的 </a:t>
            </a:r>
            <a:r>
              <a:rPr lang="en-US" altLang="zh-CN" sz="1800" dirty="0">
                <a:solidFill>
                  <a:schemeClr val="tx1"/>
                </a:solidFill>
              </a:rPr>
              <a:t>FPGA</a:t>
            </a:r>
            <a:r>
              <a:rPr lang="zh-CN" altLang="en-US" sz="1800" dirty="0">
                <a:solidFill>
                  <a:schemeClr val="tx1"/>
                </a:solidFill>
              </a:rPr>
              <a:t>。</a:t>
            </a:r>
            <a:endParaRPr lang="en-US" altLang="zh-CN" sz="1800" dirty="0">
              <a:solidFill>
                <a:schemeClr val="tx1"/>
              </a:solidFill>
            </a:endParaRPr>
          </a:p>
          <a:p>
            <a:endParaRPr lang="en-US" altLang="zh-CN" sz="1800" dirty="0">
              <a:solidFill>
                <a:schemeClr val="tx1"/>
              </a:solidFill>
            </a:endParaRPr>
          </a:p>
          <a:p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9C6C906-C65B-4168-B5C3-6BFA504A1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1618" y="498364"/>
            <a:ext cx="1628775" cy="44767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AF5A3FE-B01E-49A5-8A73-75AD1F595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2040" y="396850"/>
            <a:ext cx="1193800" cy="44767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207252-9C59-4DE7-B037-3E390B56A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6336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>
            <a:extLst>
              <a:ext uri="{FF2B5EF4-FFF2-40B4-BE49-F238E27FC236}">
                <a16:creationId xmlns:a16="http://schemas.microsoft.com/office/drawing/2014/main" id="{A2D83376-E70E-4C29-9549-C3C031062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7784" y="1940520"/>
            <a:ext cx="6423094" cy="491747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511895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工程的创建，源文件添加，仿真等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·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步骤与带源文件相同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  <a:p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在设置选项的综合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设置中：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设置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-mode </a:t>
            </a:r>
          </a:p>
          <a:p>
            <a:pPr marL="0" indent="0">
              <a:buNone/>
            </a:pP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out_of_context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属性，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表示在该级不插入任何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I/O BUFFERs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  <a:endParaRPr lang="en-US" altLang="zh-CN" sz="1800" b="0" i="0" dirty="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>
              <a:buNone/>
            </a:pPr>
            <a:endParaRPr lang="zh-CN" altLang="en-US" sz="20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0D17CF-0A66-49BC-B903-64C569F08C89}"/>
              </a:ext>
            </a:extLst>
          </p:cNvPr>
          <p:cNvSpPr/>
          <p:nvPr/>
        </p:nvSpPr>
        <p:spPr>
          <a:xfrm>
            <a:off x="5292080" y="5661248"/>
            <a:ext cx="3312368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4CB899-3428-4FE4-B1B6-FD205F0335C5}"/>
              </a:ext>
            </a:extLst>
          </p:cNvPr>
          <p:cNvSpPr txBox="1"/>
          <p:nvPr/>
        </p:nvSpPr>
        <p:spPr>
          <a:xfrm>
            <a:off x="107504" y="1187573"/>
            <a:ext cx="508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一、网表文件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18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的生成</a:t>
            </a:r>
            <a:endParaRPr lang="en-US" altLang="zh-CN" sz="18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7E9EDE6B-5B72-4119-BEAB-9062A2061CBD}"/>
              </a:ext>
            </a:extLst>
          </p:cNvPr>
          <p:cNvSpPr/>
          <p:nvPr/>
        </p:nvSpPr>
        <p:spPr>
          <a:xfrm>
            <a:off x="2627784" y="2290795"/>
            <a:ext cx="864096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AAC408DA-C614-4AFA-B0B6-D2566B2A1DA9}"/>
              </a:ext>
            </a:extLst>
          </p:cNvPr>
          <p:cNvSpPr/>
          <p:nvPr/>
        </p:nvSpPr>
        <p:spPr>
          <a:xfrm>
            <a:off x="3815408" y="3222966"/>
            <a:ext cx="864096" cy="215435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4744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721497D-4AF8-4A47-8188-11BBEAE552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437112"/>
            <a:ext cx="2228850" cy="1228725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91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28643"/>
            <a:ext cx="9144000" cy="1421904"/>
          </a:xfrm>
        </p:spPr>
        <p:txBody>
          <a:bodyPr/>
          <a:lstStyle/>
          <a:p>
            <a:r>
              <a:rPr lang="zh-CN" altLang="en-US" sz="2400" b="0" dirty="0">
                <a:solidFill>
                  <a:srgbClr val="4D4D4D"/>
                </a:solidFill>
                <a:latin typeface="Arial" panose="020B0604020202020204" pitchFamily="34" charset="0"/>
              </a:rPr>
              <a:t>设置后，在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Vivado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集成开发环境界面左侧的“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Flow Navigator”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窗口中找到并展开“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SYNTHESIS”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选项。在展开项中，选择“</a:t>
            </a:r>
            <a:r>
              <a:rPr lang="en-US" altLang="zh-CN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Run Synthesis”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选项，</a:t>
            </a:r>
            <a:r>
              <a:rPr lang="en-US" altLang="zh-CN" sz="20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Vivado</a:t>
            </a:r>
            <a:r>
              <a:rPr lang="zh-CN" altLang="en-US" sz="20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开始对该设计执行综合过程。</a:t>
            </a:r>
            <a:endParaRPr lang="zh-CN" altLang="en-US" sz="2400" b="0" dirty="0">
              <a:solidFill>
                <a:srgbClr val="4D4D4D"/>
              </a:solidFill>
              <a:latin typeface="Arial" panose="020B0604020202020204" pitchFamily="34" charset="0"/>
              <a:ea typeface="-apple-system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1B9CA30F-59F6-44F4-A9FC-1C064139A318}"/>
              </a:ext>
            </a:extLst>
          </p:cNvPr>
          <p:cNvSpPr/>
          <p:nvPr/>
        </p:nvSpPr>
        <p:spPr>
          <a:xfrm>
            <a:off x="827584" y="4839336"/>
            <a:ext cx="1222076" cy="326901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BC150B6-316F-4110-9AA2-9E3F214F6249}"/>
              </a:ext>
            </a:extLst>
          </p:cNvPr>
          <p:cNvCxnSpPr/>
          <p:nvPr/>
        </p:nvCxnSpPr>
        <p:spPr>
          <a:xfrm flipH="1">
            <a:off x="2261467" y="4470747"/>
            <a:ext cx="360040" cy="288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2F497217-4751-4FDE-9E28-F1D251E89C6C}"/>
              </a:ext>
            </a:extLst>
          </p:cNvPr>
          <p:cNvSpPr txBox="1"/>
          <p:nvPr/>
        </p:nvSpPr>
        <p:spPr>
          <a:xfrm>
            <a:off x="-13717" y="2296190"/>
            <a:ext cx="798564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891" marR="0" lvl="0" indent="-342891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80000"/>
              <a:buFont typeface="Wingdings" pitchFamily="2" charset="2"/>
              <a:buChar char="p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运行完综合过程后，弹出“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Synthesis Completed”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对话框。在该对话框中，选择“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Open Synthesized Design”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前面的复选框。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212AF45A-B5EC-4762-AA62-CB54FD7A5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057" y="4004876"/>
            <a:ext cx="2584451" cy="2727564"/>
          </a:xfrm>
          <a:prstGeom prst="rect">
            <a:avLst/>
          </a:prstGeom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0D17CF-0A66-49BC-B903-64C569F08C89}"/>
              </a:ext>
            </a:extLst>
          </p:cNvPr>
          <p:cNvSpPr/>
          <p:nvPr/>
        </p:nvSpPr>
        <p:spPr>
          <a:xfrm>
            <a:off x="4572000" y="5229200"/>
            <a:ext cx="1546620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210287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92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04" y="1143000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自动打开综合后的设计。在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当前设计界面底部的“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Tcl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Console”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窗口中输入“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write_verilog -mode 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synth_stub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E: /FPGA/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ip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/MUX2T1_5.v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”导出空端口文件；“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write_edif E:/FPGA/ip/MUX2T1_5.edf”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命令，将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MUX2T1_T.edf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文件写到选择的目录下。（目录按实际需求即可）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5A17D7-964C-475F-A527-2956112D8E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82987"/>
            <a:ext cx="9144000" cy="252799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5D9C2D1-EA9A-407E-A769-52CD797C9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350150"/>
            <a:ext cx="7315200" cy="25241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5C61E9-875D-4542-9B6B-F4766318D3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5405441"/>
            <a:ext cx="5962650" cy="113347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18903B45-8137-4CDB-92E7-9695213BC0A6}"/>
              </a:ext>
            </a:extLst>
          </p:cNvPr>
          <p:cNvSpPr txBox="1"/>
          <p:nvPr/>
        </p:nvSpPr>
        <p:spPr>
          <a:xfrm>
            <a:off x="4684440" y="5253335"/>
            <a:ext cx="50815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若含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-apple-system"/>
              </a:rPr>
              <a:t>Xilinx IP</a:t>
            </a:r>
            <a:r>
              <a:rPr lang="zh-CN" altLang="en-US" b="0" i="0" dirty="0">
                <a:solidFill>
                  <a:srgbClr val="FF0000"/>
                </a:solidFill>
                <a:effectLst/>
                <a:latin typeface="-apple-system"/>
              </a:rPr>
              <a:t>则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需通过如下命令生成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edf</a:t>
            </a:r>
            <a:r>
              <a:rPr lang="zh-CN" altLang="en-US" b="0" i="0" dirty="0">
                <a:solidFill>
                  <a:srgbClr val="4D4D4D"/>
                </a:solidFill>
                <a:effectLst/>
                <a:latin typeface="-apple-system"/>
              </a:rPr>
              <a:t>文件：</a:t>
            </a:r>
            <a:endParaRPr lang="zh-CN" altLang="en-US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l"/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write_edif -</a:t>
            </a:r>
            <a:r>
              <a:rPr lang="en-US" altLang="zh-CN" b="0" i="0" dirty="0" err="1">
                <a:solidFill>
                  <a:srgbClr val="4D4D4D"/>
                </a:solidFill>
                <a:effectLst/>
                <a:latin typeface="-apple-system"/>
              </a:rPr>
              <a:t>security_mode</a:t>
            </a:r>
            <a:r>
              <a:rPr lang="en-US" altLang="zh-CN" b="0" i="0" dirty="0">
                <a:solidFill>
                  <a:srgbClr val="4D4D4D"/>
                </a:solidFill>
                <a:effectLst/>
                <a:latin typeface="-apple-system"/>
              </a:rPr>
              <a:t> all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</a:rPr>
              <a:t> E:/FPGA/ip/MUX2T1_5.edf</a:t>
            </a: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344348094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3928271-7157-4933-B14C-91901D908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42" y="3400940"/>
            <a:ext cx="4454680" cy="303319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866CC19-EF00-4543-B304-79CB6CA902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6058" y="2963343"/>
            <a:ext cx="4895825" cy="3653039"/>
          </a:xfrm>
          <a:prstGeom prst="rect">
            <a:avLst/>
          </a:prstGeom>
        </p:spPr>
      </p:pic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93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49" y="1682333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新工程的创建步骤与带源文件相同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 源文件的添加，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单击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Add Files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按钮，弹出“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Add Source Files”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对话框。在该对话框中，找到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MUX2T1_5.edf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.v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文件。可以看到在“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Add Sources”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对话框中添加了</a:t>
            </a:r>
            <a:r>
              <a:rPr lang="en-US" altLang="zh-CN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1800" b="0" i="0" dirty="0" err="1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edf</a:t>
            </a:r>
            <a:r>
              <a:rPr lang="zh-CN" altLang="en-US" sz="18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文件，并且注意</a:t>
            </a:r>
            <a:r>
              <a:rPr lang="zh-CN" altLang="en-US" sz="1800" b="0" dirty="0">
                <a:solidFill>
                  <a:srgbClr val="333333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勾选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“Copy sources into project”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，点击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finish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直接结束。</a:t>
            </a:r>
            <a:endParaRPr lang="en-US" altLang="zh-CN" sz="2800" b="0" i="0" dirty="0">
              <a:solidFill>
                <a:srgbClr val="333333"/>
              </a:solidFill>
              <a:effectLst/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6BC150B6-316F-4110-9AA2-9E3F214F6249}"/>
              </a:ext>
            </a:extLst>
          </p:cNvPr>
          <p:cNvCxnSpPr/>
          <p:nvPr/>
        </p:nvCxnSpPr>
        <p:spPr>
          <a:xfrm flipH="1">
            <a:off x="2032942" y="4878205"/>
            <a:ext cx="360040" cy="288032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F60D17CF-0A66-49BC-B903-64C569F08C89}"/>
              </a:ext>
            </a:extLst>
          </p:cNvPr>
          <p:cNvSpPr/>
          <p:nvPr/>
        </p:nvSpPr>
        <p:spPr>
          <a:xfrm>
            <a:off x="1206402" y="5337512"/>
            <a:ext cx="826540" cy="278916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24CB899-3428-4FE4-B1B6-FD205F0335C5}"/>
              </a:ext>
            </a:extLst>
          </p:cNvPr>
          <p:cNvSpPr txBox="1"/>
          <p:nvPr/>
        </p:nvSpPr>
        <p:spPr>
          <a:xfrm>
            <a:off x="114746" y="1250038"/>
            <a:ext cx="5081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二、根据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.</a:t>
            </a:r>
            <a:r>
              <a:rPr lang="en-US" altLang="zh-CN" sz="1800" b="0" dirty="0" err="1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edf</a:t>
            </a:r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文件进行</a:t>
            </a:r>
            <a:r>
              <a:rPr lang="en-US" altLang="zh-CN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IP</a:t>
            </a:r>
            <a:r>
              <a:rPr lang="zh-CN" altLang="en-US" sz="1800" b="0" dirty="0">
                <a:solidFill>
                  <a:srgbClr val="4D4D4D"/>
                </a:solidFill>
                <a:latin typeface="Arial" panose="020B0604020202020204" pitchFamily="34" charset="0"/>
                <a:ea typeface="-apple-system"/>
              </a:rPr>
              <a:t>封装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134CD14-BD39-4793-B646-B14B463C8C35}"/>
              </a:ext>
            </a:extLst>
          </p:cNvPr>
          <p:cNvSpPr/>
          <p:nvPr/>
        </p:nvSpPr>
        <p:spPr>
          <a:xfrm>
            <a:off x="4879085" y="4543973"/>
            <a:ext cx="2304256" cy="334231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E1415EA-94EF-45A7-BC83-E97B988F21F4}"/>
              </a:ext>
            </a:extLst>
          </p:cNvPr>
          <p:cNvSpPr/>
          <p:nvPr/>
        </p:nvSpPr>
        <p:spPr>
          <a:xfrm>
            <a:off x="4372997" y="5550907"/>
            <a:ext cx="1406118" cy="198000"/>
          </a:xfrm>
          <a:prstGeom prst="roundRect">
            <a:avLst/>
          </a:prstGeom>
          <a:noFill/>
          <a:ln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9807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EB48BDD5-0EA9-465D-A2C5-4A989CD80B06}"/>
              </a:ext>
            </a:extLst>
          </p:cNvPr>
          <p:cNvSpPr txBox="1">
            <a:spLocks/>
          </p:cNvSpPr>
          <p:nvPr/>
        </p:nvSpPr>
        <p:spPr bwMode="auto">
          <a:xfrm>
            <a:off x="107504" y="0"/>
            <a:ext cx="9937104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lang="zh-CN" altLang="en-US" sz="4000" b="1" kern="1200" baseline="0" dirty="0">
                <a:solidFill>
                  <a:srgbClr val="3E3EFC"/>
                </a:solidFill>
                <a:effectLst/>
                <a:latin typeface="Times New Roman" panose="02020603050405020304" pitchFamily="18" charset="0"/>
                <a:ea typeface="黑体"/>
                <a:cs typeface="黑体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  <a:ea typeface="宋体" panose="02010600030101010101" pitchFamily="2" charset="-122"/>
              </a:defRPr>
            </a:lvl5pPr>
            <a:lvl6pPr marL="457189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377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566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754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zh-CN" altLang="en-US" dirty="0"/>
              <a:t>自定义模块封装</a:t>
            </a:r>
            <a:r>
              <a:rPr lang="en-US" altLang="zh-CN" dirty="0"/>
              <a:t>—MUX2T1_5(</a:t>
            </a:r>
            <a:r>
              <a:rPr lang="zh-CN" altLang="en-US" sz="2800" dirty="0">
                <a:solidFill>
                  <a:srgbClr val="FF0000"/>
                </a:solidFill>
              </a:rPr>
              <a:t>不含源文件</a:t>
            </a:r>
            <a:r>
              <a:rPr lang="en-US" altLang="zh-CN" dirty="0"/>
              <a:t>)</a:t>
            </a: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80EE163-83A1-4942-B246-B1B8EA1F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94</a:t>
            </a:fld>
            <a:endParaRPr lang="zh-CN" altLang="en-US" dirty="0"/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C358060D-6416-4CC9-9EB9-05A97364BD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37" y="1228360"/>
            <a:ext cx="9144000" cy="1421904"/>
          </a:xfrm>
        </p:spPr>
        <p:txBody>
          <a:bodyPr/>
          <a:lstStyle/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接下来的封装步骤与之前类似，在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Vivado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当前工程主界面的主菜单下，执行菜单命令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【Tools】-【</a:t>
            </a:r>
            <a:r>
              <a:rPr lang="en-US" altLang="zh-CN" sz="2000" b="0" dirty="0" err="1">
                <a:solidFill>
                  <a:srgbClr val="4D4D4D"/>
                </a:solidFill>
                <a:latin typeface="Arial" panose="020B0604020202020204" pitchFamily="34" charset="0"/>
              </a:rPr>
              <a:t>Createand</a:t>
            </a:r>
            <a:r>
              <a:rPr lang="en-US" altLang="zh-CN" sz="2000" b="0" dirty="0">
                <a:solidFill>
                  <a:srgbClr val="4D4D4D"/>
                </a:solidFill>
                <a:latin typeface="Arial" panose="020B0604020202020204" pitchFamily="34" charset="0"/>
              </a:rPr>
              <a:t> IP Package...】</a:t>
            </a:r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，请参考带源文件的方法。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  <a:p>
            <a:r>
              <a:rPr lang="zh-CN" altLang="en-US" sz="2000" b="0" dirty="0">
                <a:solidFill>
                  <a:srgbClr val="4D4D4D"/>
                </a:solidFill>
                <a:latin typeface="Arial" panose="020B0604020202020204" pitchFamily="34" charset="0"/>
              </a:rPr>
              <a:t>封装完成，可在对应目录下查看结果文件。  </a:t>
            </a:r>
            <a:endParaRPr lang="en-US" altLang="zh-CN" sz="2000" b="0" dirty="0">
              <a:solidFill>
                <a:srgbClr val="4D4D4D"/>
              </a:solidFill>
              <a:latin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A80419B-426A-4729-ADED-AA9BCD62F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269" y="3156265"/>
            <a:ext cx="3781425" cy="157162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33B71CD-5A8B-499C-AF39-4E9CBC32C5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269" y="5072427"/>
            <a:ext cx="5067300" cy="111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4365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5" name="Rectangle 3"/>
          <p:cNvSpPr>
            <a:spLocks noGrp="1" noRot="1" noChangeArrowheads="1"/>
          </p:cNvSpPr>
          <p:nvPr>
            <p:ph type="body" idx="1"/>
          </p:nvPr>
        </p:nvSpPr>
        <p:spPr>
          <a:xfrm>
            <a:off x="107504" y="1124744"/>
            <a:ext cx="8600628" cy="4824413"/>
          </a:xfrm>
        </p:spPr>
        <p:txBody>
          <a:bodyPr/>
          <a:lstStyle/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r>
              <a:rPr lang="en-US" altLang="zh-CN" dirty="0">
                <a:solidFill>
                  <a:schemeClr val="tx1"/>
                </a:solidFill>
              </a:rPr>
              <a:t>3  </a:t>
            </a:r>
            <a:r>
              <a:rPr lang="zh-CN" altLang="en-US" dirty="0">
                <a:solidFill>
                  <a:schemeClr val="tx1"/>
                </a:solidFill>
              </a:rPr>
              <a:t>基本逻辑模块的原理学习、</a:t>
            </a:r>
            <a:r>
              <a:rPr lang="en-US" altLang="zh-CN" dirty="0">
                <a:solidFill>
                  <a:schemeClr val="tx1"/>
                </a:solidFill>
              </a:rPr>
              <a:t>Xilinx</a:t>
            </a:r>
            <a:r>
              <a:rPr lang="zh-CN" altLang="en-US" dirty="0">
                <a:solidFill>
                  <a:schemeClr val="tx1"/>
                </a:solidFill>
              </a:rPr>
              <a:t> </a:t>
            </a:r>
            <a:r>
              <a:rPr lang="en-US" altLang="zh-CN" dirty="0">
                <a:solidFill>
                  <a:schemeClr val="tx1"/>
                </a:solidFill>
              </a:rPr>
              <a:t>IP</a:t>
            </a:r>
            <a:r>
              <a:rPr lang="zh-CN" altLang="en-US" dirty="0">
                <a:solidFill>
                  <a:schemeClr val="tx1"/>
                </a:solidFill>
              </a:rPr>
              <a:t> 的生成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spcBef>
                <a:spcPts val="1200"/>
              </a:spcBef>
              <a:buClr>
                <a:srgbClr val="4BACC6">
                  <a:lumMod val="75000"/>
                </a:srgbClr>
              </a:buClr>
              <a:buNone/>
            </a:pPr>
            <a:endParaRPr lang="zh-CN" altLang="en-US" dirty="0">
              <a:solidFill>
                <a:schemeClr val="tx1"/>
              </a:solidFill>
            </a:endParaRPr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目标</a:t>
            </a:r>
            <a:r>
              <a:rPr lang="zh-CN" altLang="en-US" sz="2400" dirty="0"/>
              <a:t>：熟悉多选器、逻辑运算、数据扩展等模块的设计原理，掌握存储器的封装方法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zh-CN" altLang="en-US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r>
              <a:rPr lang="zh-CN" altLang="en-US" sz="2400" b="1" dirty="0">
                <a:solidFill>
                  <a:srgbClr val="FF0000"/>
                </a:solidFill>
              </a:rPr>
              <a:t>任务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chemeClr val="accent6"/>
                </a:solidFill>
              </a:rPr>
              <a:t>：</a:t>
            </a:r>
            <a:r>
              <a:rPr lang="zh-CN" altLang="en-US" sz="2400" dirty="0"/>
              <a:t>熟悉基本模块功能，在</a:t>
            </a:r>
            <a:r>
              <a:rPr lang="en-US" altLang="zh-CN" sz="2400" dirty="0"/>
              <a:t>VIVADO</a:t>
            </a:r>
            <a:r>
              <a:rPr lang="zh-CN" altLang="en-US" sz="2400" dirty="0"/>
              <a:t>环境中建立</a:t>
            </a:r>
            <a:r>
              <a:rPr lang="en-US" altLang="zh-CN" sz="2400" dirty="0"/>
              <a:t>OExp00-Element</a:t>
            </a:r>
            <a:r>
              <a:rPr lang="zh-CN" altLang="en-US" sz="2400" dirty="0"/>
              <a:t>工程并完成基本模块调用；</a:t>
            </a: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</a:pPr>
            <a:endParaRPr lang="en-US" altLang="zh-CN" sz="2400" dirty="0"/>
          </a:p>
          <a:p>
            <a:pPr lvl="1">
              <a:spcBef>
                <a:spcPts val="1200"/>
              </a:spcBef>
              <a:buClr>
                <a:srgbClr val="4BACC6">
                  <a:lumMod val="75000"/>
                </a:srgbClr>
              </a:buClr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+mn-cs"/>
              </a:rPr>
              <a:t>任务</a:t>
            </a:r>
            <a:r>
              <a:rPr lang="en-US" altLang="zh-CN" sz="2400" b="1" dirty="0">
                <a:solidFill>
                  <a:srgbClr val="FF0000"/>
                </a:solidFill>
                <a:ea typeface="宋体" panose="02010600030101010101" pitchFamily="2" charset="-122"/>
              </a:rPr>
              <a:t>2</a:t>
            </a:r>
            <a:r>
              <a:rPr lang="zh-CN" altLang="en-US" sz="2400" dirty="0">
                <a:solidFill>
                  <a:prstClr val="black"/>
                </a:solidFill>
              </a:rPr>
              <a:t>：学习利用</a:t>
            </a:r>
            <a:r>
              <a:rPr lang="en-US" altLang="zh-CN" sz="2400" dirty="0">
                <a:solidFill>
                  <a:prstClr val="black"/>
                </a:solidFill>
              </a:rPr>
              <a:t>VIVADO</a:t>
            </a:r>
            <a:r>
              <a:rPr lang="zh-CN" altLang="en-US" sz="2400" dirty="0">
                <a:solidFill>
                  <a:prstClr val="black"/>
                </a:solidFill>
              </a:rPr>
              <a:t>生成</a:t>
            </a:r>
            <a:r>
              <a:rPr lang="en-US" altLang="zh-CN" sz="2400" dirty="0">
                <a:solidFill>
                  <a:prstClr val="black"/>
                </a:solidFill>
              </a:rPr>
              <a:t>Xilinx</a:t>
            </a:r>
            <a:r>
              <a:rPr lang="zh-CN" altLang="en-US" sz="2400" dirty="0">
                <a:solidFill>
                  <a:prstClr val="black"/>
                </a:solidFill>
              </a:rPr>
              <a:t> 库中的</a:t>
            </a:r>
            <a:r>
              <a:rPr lang="en-US" altLang="zh-CN" sz="2400" dirty="0">
                <a:solidFill>
                  <a:prstClr val="black"/>
                </a:solidFill>
              </a:rPr>
              <a:t>IP</a:t>
            </a:r>
            <a:r>
              <a:rPr lang="zh-CN" altLang="en-US" sz="2400" dirty="0">
                <a:solidFill>
                  <a:prstClr val="black"/>
                </a:solidFill>
              </a:rPr>
              <a:t>，以存储器</a:t>
            </a:r>
            <a:r>
              <a:rPr lang="en-US" altLang="zh-CN" sz="2400" dirty="0">
                <a:solidFill>
                  <a:prstClr val="black"/>
                </a:solidFill>
              </a:rPr>
              <a:t>ROM</a:t>
            </a:r>
            <a:r>
              <a:rPr lang="zh-CN" altLang="en-US" sz="2400" dirty="0">
                <a:solidFill>
                  <a:prstClr val="black"/>
                </a:solidFill>
              </a:rPr>
              <a:t>、</a:t>
            </a:r>
            <a:r>
              <a:rPr lang="en-US" altLang="zh-CN" sz="2400" dirty="0">
                <a:solidFill>
                  <a:prstClr val="black"/>
                </a:solidFill>
              </a:rPr>
              <a:t>RAM</a:t>
            </a:r>
            <a:r>
              <a:rPr lang="zh-CN" altLang="en-US" sz="2400" dirty="0">
                <a:solidFill>
                  <a:prstClr val="black"/>
                </a:solidFill>
              </a:rPr>
              <a:t>为例，并完成其存储内容的初始化</a:t>
            </a:r>
            <a:endParaRPr lang="en-US" altLang="zh-CN" sz="2400" dirty="0"/>
          </a:p>
        </p:txBody>
      </p:sp>
      <p:sp>
        <p:nvSpPr>
          <p:cNvPr id="25604" name="灯片编号占位符 1"/>
          <p:cNvSpPr>
            <a:spLocks noGrp="1"/>
          </p:cNvSpPr>
          <p:nvPr>
            <p:ph type="sldNum" sz="quarter" idx="12"/>
          </p:nvPr>
        </p:nvSpPr>
        <p:spPr bwMode="auto">
          <a:xfrm>
            <a:off x="6553200" y="6356354"/>
            <a:ext cx="2133600" cy="365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32" indent="-285744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2971" indent="-228594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160" indent="-228594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349" indent="-228594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537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726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8914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103" indent="-228594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DBF90E5-2682-457B-A9AA-F88662B9932E}" type="slidenum">
              <a:rPr lang="en-US" altLang="zh-CN" sz="1400">
                <a:solidFill>
                  <a:srgbClr val="000000"/>
                </a:solidFill>
                <a:latin typeface="Arial" panose="020B0604020202020204" pitchFamily="34" charset="0"/>
              </a:rPr>
              <a:pPr>
                <a:spcBef>
                  <a:spcPct val="0"/>
                </a:spcBef>
                <a:buFontTx/>
                <a:buNone/>
              </a:pPr>
              <a:t>95</a:t>
            </a:fld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8737892"/>
      </p:ext>
    </p:extLst>
  </p:cSld>
  <p:clrMapOvr>
    <a:masterClrMapping/>
  </p:clrMapOvr>
  <p:transition spd="slow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897" y="264280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多数选择器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multiplexers</a:t>
            </a:r>
            <a:r>
              <a:rPr lang="en-US" altLang="zh-CN" sz="2800" dirty="0">
                <a:solidFill>
                  <a:schemeClr val="tx1"/>
                </a:solidFill>
              </a:rPr>
              <a:t>)----MUX</a:t>
            </a:r>
          </a:p>
          <a:p>
            <a:pPr lvl="1">
              <a:lnSpc>
                <a:spcPct val="150000"/>
              </a:lnSpc>
            </a:pP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多路选择器是</a:t>
            </a:r>
            <a:r>
              <a:rPr lang="zh-CN" altLang="en-US" sz="1600" i="0" strike="noStrike" dirty="0">
                <a:effectLst/>
                <a:latin typeface="arial" panose="020B0604020202020204" pitchFamily="34" charset="0"/>
              </a:rPr>
              <a:t>数据选择器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的别称。在多</a:t>
            </a:r>
            <a:r>
              <a:rPr lang="zh-CN" altLang="en-US" sz="1600" b="0" i="0" dirty="0">
                <a:effectLst/>
                <a:latin typeface="arial" panose="020B0604020202020204" pitchFamily="34" charset="0"/>
              </a:rPr>
              <a:t>路</a:t>
            </a:r>
            <a:r>
              <a:rPr lang="zh-CN" altLang="en-US" sz="1600" b="0" i="0" strike="noStrike" dirty="0">
                <a:effectLst/>
                <a:latin typeface="arial" panose="020B0604020202020204" pitchFamily="34" charset="0"/>
              </a:rPr>
              <a:t>数据传输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过程中，能够根据需要将其中任意一路选出来的电路，叫做</a:t>
            </a:r>
            <a:r>
              <a:rPr lang="zh-CN" altLang="en-US" sz="1600" b="0" i="0" strike="noStrike" dirty="0">
                <a:effectLst/>
                <a:latin typeface="arial" panose="020B0604020202020204" pitchFamily="34" charset="0"/>
              </a:rPr>
              <a:t>数据选择器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，也称多路选择器或</a:t>
            </a:r>
            <a:r>
              <a:rPr lang="zh-CN" altLang="en-US" sz="1600" b="0" i="0" strike="noStrike" dirty="0">
                <a:effectLst/>
                <a:latin typeface="arial" panose="020B0604020202020204" pitchFamily="34" charset="0"/>
              </a:rPr>
              <a:t>多路开关</a:t>
            </a:r>
            <a:r>
              <a:rPr lang="zh-CN" altLang="en-US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。</a:t>
            </a:r>
            <a:endParaRPr lang="en-US" altLang="zh-CN" sz="1600" dirty="0"/>
          </a:p>
          <a:p>
            <a:pPr marL="742932" marR="0" lvl="1" indent="-285744" algn="l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BACC6">
                  <a:lumMod val="75000"/>
                </a:srgbClr>
              </a:buClr>
              <a:buSzPct val="70000"/>
              <a:buFont typeface="Wingdings" pitchFamily="2" charset="2"/>
              <a:buChar char="n"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多路选择器是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一个多输入、单输出的组合逻辑电路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一个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输入的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MUX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就是一个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路的数字开关，可根据通道选择控制信号的不同，从</a:t>
            </a:r>
            <a:r>
              <a:rPr lang="en-US" altLang="zh-CN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</a:t>
            </a:r>
            <a:r>
              <a:rPr lang="zh-CN" altLang="en-US" sz="1600" dirty="0">
                <a:solidFill>
                  <a:srgbClr val="333333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个输入中选择一个输出。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+mn-cs"/>
            </a:endParaRPr>
          </a:p>
          <a:p>
            <a:pPr lvl="1"/>
            <a:r>
              <a:rPr lang="zh-CN" altLang="en-US" sz="1600" dirty="0"/>
              <a:t>如图，为</a:t>
            </a:r>
            <a:r>
              <a:rPr lang="en-US" altLang="zh-CN" sz="1600" dirty="0"/>
              <a:t>m</a:t>
            </a:r>
            <a:r>
              <a:rPr lang="zh-CN" altLang="en-US" sz="1600" dirty="0"/>
              <a:t>位</a:t>
            </a:r>
            <a:r>
              <a:rPr lang="en-US" altLang="zh-CN" sz="1600" dirty="0"/>
              <a:t>n</a:t>
            </a:r>
            <a:r>
              <a:rPr lang="zh-CN" altLang="en-US" sz="1600" dirty="0"/>
              <a:t>选一的多路选择器</a:t>
            </a:r>
          </a:p>
        </p:txBody>
      </p:sp>
      <p:grpSp>
        <p:nvGrpSpPr>
          <p:cNvPr id="36" name="组合 35"/>
          <p:cNvGrpSpPr/>
          <p:nvPr/>
        </p:nvGrpSpPr>
        <p:grpSpPr>
          <a:xfrm>
            <a:off x="4283971" y="3501009"/>
            <a:ext cx="4720789" cy="2682044"/>
            <a:chOff x="4283968" y="3501008"/>
            <a:chExt cx="4720789" cy="2682044"/>
          </a:xfrm>
        </p:grpSpPr>
        <p:sp>
          <p:nvSpPr>
            <p:cNvPr id="5" name="圆角矩形 4"/>
            <p:cNvSpPr/>
            <p:nvPr/>
          </p:nvSpPr>
          <p:spPr>
            <a:xfrm>
              <a:off x="4385527" y="3526442"/>
              <a:ext cx="4460251" cy="26566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909884" y="3707612"/>
              <a:ext cx="1661655" cy="21261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MUX</a:t>
              </a:r>
              <a:endParaRPr lang="zh-CN" altLang="en-US" sz="3600" dirty="0"/>
            </a:p>
          </p:txBody>
        </p:sp>
        <p:sp>
          <p:nvSpPr>
            <p:cNvPr id="7" name="右箭头 6"/>
            <p:cNvSpPr/>
            <p:nvPr/>
          </p:nvSpPr>
          <p:spPr>
            <a:xfrm>
              <a:off x="7636104" y="4444684"/>
              <a:ext cx="874555" cy="41006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620550" y="4136856"/>
              <a:ext cx="688904" cy="695478"/>
              <a:chOff x="5667312" y="3594720"/>
              <a:chExt cx="567221" cy="607003"/>
            </a:xfrm>
          </p:grpSpPr>
          <p:cxnSp>
            <p:nvCxnSpPr>
              <p:cNvPr id="33" name="直接连接符 32"/>
              <p:cNvCxnSpPr/>
              <p:nvPr/>
            </p:nvCxnSpPr>
            <p:spPr>
              <a:xfrm flipH="1">
                <a:off x="5936102" y="3752679"/>
                <a:ext cx="220075" cy="449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圆角矩形 33"/>
              <p:cNvSpPr/>
              <p:nvPr/>
            </p:nvSpPr>
            <p:spPr>
              <a:xfrm>
                <a:off x="5667312" y="3594720"/>
                <a:ext cx="567221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0" name="圆角矩形 9"/>
            <p:cNvSpPr/>
            <p:nvPr/>
          </p:nvSpPr>
          <p:spPr>
            <a:xfrm>
              <a:off x="4283968" y="5772521"/>
              <a:ext cx="1005737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8315853" y="4394826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4338115" y="3501008"/>
              <a:ext cx="1529434" cy="2232920"/>
              <a:chOff x="9738358" y="2734823"/>
              <a:chExt cx="1296144" cy="1948859"/>
            </a:xfrm>
          </p:grpSpPr>
          <p:sp>
            <p:nvSpPr>
              <p:cNvPr id="15" name="右箭头 14"/>
              <p:cNvSpPr/>
              <p:nvPr/>
            </p:nvSpPr>
            <p:spPr>
              <a:xfrm>
                <a:off x="10293346" y="3001151"/>
                <a:ext cx="741156" cy="286506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右箭头 15"/>
              <p:cNvSpPr/>
              <p:nvPr/>
            </p:nvSpPr>
            <p:spPr>
              <a:xfrm>
                <a:off x="10293346" y="3451489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圆角矩形 16"/>
              <p:cNvSpPr/>
              <p:nvPr/>
            </p:nvSpPr>
            <p:spPr>
              <a:xfrm>
                <a:off x="9738358" y="2840469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8" name="圆角矩形 17"/>
              <p:cNvSpPr/>
              <p:nvPr/>
            </p:nvSpPr>
            <p:spPr>
              <a:xfrm>
                <a:off x="9738358" y="3379027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9" name="圆角矩形 18"/>
              <p:cNvSpPr/>
              <p:nvPr/>
            </p:nvSpPr>
            <p:spPr>
              <a:xfrm>
                <a:off x="10267202" y="2734823"/>
                <a:ext cx="551579" cy="35214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10180365" y="3225231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31" name="直接连接符 30"/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" name="圆角矩形 31"/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21" name="直接连接符 20"/>
              <p:cNvCxnSpPr/>
              <p:nvPr/>
            </p:nvCxnSpPr>
            <p:spPr>
              <a:xfrm flipH="1">
                <a:off x="10530749" y="2891907"/>
                <a:ext cx="164988" cy="418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右箭头 22"/>
              <p:cNvSpPr/>
              <p:nvPr/>
            </p:nvSpPr>
            <p:spPr>
              <a:xfrm>
                <a:off x="10289802" y="4387593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9750039" y="3849244"/>
                <a:ext cx="1277304" cy="1948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圆角矩形 24"/>
              <p:cNvSpPr/>
              <p:nvPr/>
            </p:nvSpPr>
            <p:spPr>
              <a:xfrm>
                <a:off x="9738358" y="4315131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7" name="组合 26"/>
              <p:cNvGrpSpPr/>
              <p:nvPr/>
            </p:nvGrpSpPr>
            <p:grpSpPr>
              <a:xfrm>
                <a:off x="10176821" y="4161335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29" name="直接连接符 28"/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" name="圆角矩形 29"/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13" name="直接连接符 12"/>
            <p:cNvCxnSpPr/>
            <p:nvPr/>
          </p:nvCxnSpPr>
          <p:spPr>
            <a:xfrm flipH="1">
              <a:off x="5392053" y="5919128"/>
              <a:ext cx="220947" cy="225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圆角矩形 13"/>
            <p:cNvSpPr/>
            <p:nvPr/>
          </p:nvSpPr>
          <p:spPr>
            <a:xfrm>
              <a:off x="5073637" y="5689682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5" name="任意多边形 34"/>
            <p:cNvSpPr/>
            <p:nvPr/>
          </p:nvSpPr>
          <p:spPr>
            <a:xfrm>
              <a:off x="5020783" y="5862744"/>
              <a:ext cx="1735848" cy="152950"/>
            </a:xfrm>
            <a:custGeom>
              <a:avLst/>
              <a:gdLst>
                <a:gd name="connsiteX0" fmla="*/ 0 w 1323833"/>
                <a:gd name="connsiteY0" fmla="*/ 518615 h 518615"/>
                <a:gd name="connsiteX1" fmla="*/ 1323833 w 1323833"/>
                <a:gd name="connsiteY1" fmla="*/ 504967 h 518615"/>
                <a:gd name="connsiteX2" fmla="*/ 1323833 w 1323833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833" h="518615">
                  <a:moveTo>
                    <a:pt x="0" y="518615"/>
                  </a:moveTo>
                  <a:lnTo>
                    <a:pt x="1323833" y="504967"/>
                  </a:lnTo>
                  <a:lnTo>
                    <a:pt x="132383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BE1E1120-8ECB-436F-802E-81352D620B4F}"/>
              </a:ext>
            </a:extLst>
          </p:cNvPr>
          <p:cNvSpPr txBox="1"/>
          <p:nvPr/>
        </p:nvSpPr>
        <p:spPr>
          <a:xfrm>
            <a:off x="-372649" y="4048808"/>
            <a:ext cx="481896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2"/>
            <a:r>
              <a:rPr lang="en-US" altLang="zh-CN" sz="18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  …… 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1600" baseline="-25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600" dirty="0"/>
              <a:t>：输入端口，个数为</a:t>
            </a:r>
            <a:r>
              <a:rPr lang="en-US" altLang="zh-CN" sz="1600" dirty="0"/>
              <a:t>n</a:t>
            </a:r>
          </a:p>
          <a:p>
            <a:pPr lvl="2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m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每一个输入和输出端口的位宽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O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输出端口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2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⊙</a:t>
            </a:r>
            <a:r>
              <a:rPr lang="en-US" altLang="zh-CN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r>
              <a:rPr lang="zh-CN" altLang="en-US" sz="1600" b="1" dirty="0"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通道选择控制信号，位宽为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</a:rPr>
              <a:t>s</a:t>
            </a:r>
            <a:endParaRPr lang="en-US" altLang="zh-CN" sz="1600" dirty="0"/>
          </a:p>
          <a:p>
            <a:pPr lvl="2"/>
            <a:endParaRPr lang="en-US" altLang="zh-CN" sz="1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4E155A-C664-4995-A930-2BA52C7C1515}"/>
                  </a:ext>
                </a:extLst>
              </p:cNvPr>
              <p:cNvSpPr txBox="1"/>
              <p:nvPr/>
            </p:nvSpPr>
            <p:spPr>
              <a:xfrm>
                <a:off x="1444486" y="5498202"/>
                <a:ext cx="104368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924E155A-C664-4995-A930-2BA52C7C15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4486" y="5498202"/>
                <a:ext cx="1043684" cy="276999"/>
              </a:xfrm>
              <a:prstGeom prst="rect">
                <a:avLst/>
              </a:prstGeom>
              <a:blipFill>
                <a:blip r:embed="rId2"/>
                <a:stretch>
                  <a:fillRect l="-2924" t="-2222" r="-2924" b="-35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灯片编号占位符 21">
            <a:extLst>
              <a:ext uri="{FF2B5EF4-FFF2-40B4-BE49-F238E27FC236}">
                <a16:creationId xmlns:a16="http://schemas.microsoft.com/office/drawing/2014/main" id="{E6B0D58C-F352-448E-B080-5599113B4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832510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897" y="267434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</a:t>
            </a:r>
          </a:p>
        </p:txBody>
      </p:sp>
      <p:sp>
        <p:nvSpPr>
          <p:cNvPr id="37" name="内容占位符 2">
            <a:extLst>
              <a:ext uri="{FF2B5EF4-FFF2-40B4-BE49-F238E27FC236}">
                <a16:creationId xmlns:a16="http://schemas.microsoft.com/office/drawing/2014/main" id="{6DD3576D-D169-4B7C-BF91-A06F4752F9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413"/>
            <a:ext cx="8229600" cy="4968875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m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n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MUXnT1_m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[m-1:0] I0,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[m-1:0] I1,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sel</a:t>
            </a:r>
            <a:r>
              <a:rPr lang="en-US" altLang="zh-CN" sz="2000" dirty="0"/>
              <a:t>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output reg</a:t>
            </a:r>
            <a:r>
              <a:rPr lang="en-US" altLang="zh-CN" sz="2000" dirty="0"/>
              <a:t> [m-1:0]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/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C5E1E12A-2E32-4489-81E9-0D076598AED3}"/>
              </a:ext>
            </a:extLst>
          </p:cNvPr>
          <p:cNvGrpSpPr/>
          <p:nvPr/>
        </p:nvGrpSpPr>
        <p:grpSpPr>
          <a:xfrm>
            <a:off x="4283971" y="3501009"/>
            <a:ext cx="4720789" cy="2682044"/>
            <a:chOff x="4283968" y="3501008"/>
            <a:chExt cx="4720789" cy="2682044"/>
          </a:xfrm>
        </p:grpSpPr>
        <p:sp>
          <p:nvSpPr>
            <p:cNvPr id="39" name="圆角矩形 4">
              <a:extLst>
                <a:ext uri="{FF2B5EF4-FFF2-40B4-BE49-F238E27FC236}">
                  <a16:creationId xmlns:a16="http://schemas.microsoft.com/office/drawing/2014/main" id="{265938A0-3753-49F6-A278-538B42F6CA89}"/>
                </a:ext>
              </a:extLst>
            </p:cNvPr>
            <p:cNvSpPr/>
            <p:nvPr/>
          </p:nvSpPr>
          <p:spPr>
            <a:xfrm>
              <a:off x="4385527" y="3526442"/>
              <a:ext cx="4460251" cy="26566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3065D89-5F88-4F6B-BE5B-579922BF10A8}"/>
                </a:ext>
              </a:extLst>
            </p:cNvPr>
            <p:cNvSpPr/>
            <p:nvPr/>
          </p:nvSpPr>
          <p:spPr>
            <a:xfrm>
              <a:off x="5909884" y="3707612"/>
              <a:ext cx="1661655" cy="21261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MUX</a:t>
              </a:r>
              <a:endParaRPr lang="zh-CN" altLang="en-US" sz="3600" dirty="0"/>
            </a:p>
          </p:txBody>
        </p:sp>
        <p:sp>
          <p:nvSpPr>
            <p:cNvPr id="41" name="右箭头 6">
              <a:extLst>
                <a:ext uri="{FF2B5EF4-FFF2-40B4-BE49-F238E27FC236}">
                  <a16:creationId xmlns:a16="http://schemas.microsoft.com/office/drawing/2014/main" id="{926C5305-B564-496F-8995-B61ED85143AC}"/>
                </a:ext>
              </a:extLst>
            </p:cNvPr>
            <p:cNvSpPr/>
            <p:nvPr/>
          </p:nvSpPr>
          <p:spPr>
            <a:xfrm>
              <a:off x="7636104" y="4444684"/>
              <a:ext cx="874555" cy="41006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2" name="组合 41">
              <a:extLst>
                <a:ext uri="{FF2B5EF4-FFF2-40B4-BE49-F238E27FC236}">
                  <a16:creationId xmlns:a16="http://schemas.microsoft.com/office/drawing/2014/main" id="{69BF493B-6279-4747-9F29-82D3FAD1DB61}"/>
                </a:ext>
              </a:extLst>
            </p:cNvPr>
            <p:cNvGrpSpPr/>
            <p:nvPr/>
          </p:nvGrpSpPr>
          <p:grpSpPr>
            <a:xfrm>
              <a:off x="7620550" y="4136856"/>
              <a:ext cx="688904" cy="695478"/>
              <a:chOff x="5667312" y="3594720"/>
              <a:chExt cx="567221" cy="607003"/>
            </a:xfrm>
          </p:grpSpPr>
          <p:cxnSp>
            <p:nvCxnSpPr>
              <p:cNvPr id="64" name="直接连接符 63">
                <a:extLst>
                  <a:ext uri="{FF2B5EF4-FFF2-40B4-BE49-F238E27FC236}">
                    <a16:creationId xmlns:a16="http://schemas.microsoft.com/office/drawing/2014/main" id="{BDD55B60-7EC0-457D-82DF-37F7858AAB06}"/>
                  </a:ext>
                </a:extLst>
              </p:cNvPr>
              <p:cNvCxnSpPr/>
              <p:nvPr/>
            </p:nvCxnSpPr>
            <p:spPr>
              <a:xfrm flipH="1">
                <a:off x="5936102" y="3752679"/>
                <a:ext cx="220075" cy="449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圆角矩形 33">
                <a:extLst>
                  <a:ext uri="{FF2B5EF4-FFF2-40B4-BE49-F238E27FC236}">
                    <a16:creationId xmlns:a16="http://schemas.microsoft.com/office/drawing/2014/main" id="{2BE1E1F3-A4F1-4AC8-8C74-DE29CA0DBE38}"/>
                  </a:ext>
                </a:extLst>
              </p:cNvPr>
              <p:cNvSpPr/>
              <p:nvPr/>
            </p:nvSpPr>
            <p:spPr>
              <a:xfrm>
                <a:off x="5667312" y="3594720"/>
                <a:ext cx="567221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3" name="圆角矩形 9">
              <a:extLst>
                <a:ext uri="{FF2B5EF4-FFF2-40B4-BE49-F238E27FC236}">
                  <a16:creationId xmlns:a16="http://schemas.microsoft.com/office/drawing/2014/main" id="{C383DAFB-1882-4DD2-9D9D-0E10BBA26A4F}"/>
                </a:ext>
              </a:extLst>
            </p:cNvPr>
            <p:cNvSpPr/>
            <p:nvPr/>
          </p:nvSpPr>
          <p:spPr>
            <a:xfrm>
              <a:off x="4283968" y="5772521"/>
              <a:ext cx="1005737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4" name="圆角矩形 10">
              <a:extLst>
                <a:ext uri="{FF2B5EF4-FFF2-40B4-BE49-F238E27FC236}">
                  <a16:creationId xmlns:a16="http://schemas.microsoft.com/office/drawing/2014/main" id="{7AFF93B5-BCBD-48CE-B40C-DA6091220E7D}"/>
                </a:ext>
              </a:extLst>
            </p:cNvPr>
            <p:cNvSpPr/>
            <p:nvPr/>
          </p:nvSpPr>
          <p:spPr>
            <a:xfrm>
              <a:off x="8315853" y="4394826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306421EC-5CDF-4406-8634-8903AD5A7734}"/>
                </a:ext>
              </a:extLst>
            </p:cNvPr>
            <p:cNvGrpSpPr/>
            <p:nvPr/>
          </p:nvGrpSpPr>
          <p:grpSpPr>
            <a:xfrm>
              <a:off x="4338115" y="3501008"/>
              <a:ext cx="1529434" cy="2232920"/>
              <a:chOff x="9738358" y="2734823"/>
              <a:chExt cx="1296144" cy="1948859"/>
            </a:xfrm>
          </p:grpSpPr>
          <p:sp>
            <p:nvSpPr>
              <p:cNvPr id="49" name="右箭头 14">
                <a:extLst>
                  <a:ext uri="{FF2B5EF4-FFF2-40B4-BE49-F238E27FC236}">
                    <a16:creationId xmlns:a16="http://schemas.microsoft.com/office/drawing/2014/main" id="{63F9A3E3-A47A-4213-88A9-6BA38CF7D159}"/>
                  </a:ext>
                </a:extLst>
              </p:cNvPr>
              <p:cNvSpPr/>
              <p:nvPr/>
            </p:nvSpPr>
            <p:spPr>
              <a:xfrm>
                <a:off x="10293346" y="3001151"/>
                <a:ext cx="741156" cy="286506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右箭头 15">
                <a:extLst>
                  <a:ext uri="{FF2B5EF4-FFF2-40B4-BE49-F238E27FC236}">
                    <a16:creationId xmlns:a16="http://schemas.microsoft.com/office/drawing/2014/main" id="{9910DFAE-D94D-4662-BCBF-A00EDE79E2D2}"/>
                  </a:ext>
                </a:extLst>
              </p:cNvPr>
              <p:cNvSpPr/>
              <p:nvPr/>
            </p:nvSpPr>
            <p:spPr>
              <a:xfrm>
                <a:off x="10293346" y="3451489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16">
                <a:extLst>
                  <a:ext uri="{FF2B5EF4-FFF2-40B4-BE49-F238E27FC236}">
                    <a16:creationId xmlns:a16="http://schemas.microsoft.com/office/drawing/2014/main" id="{E7856328-CDE9-4656-9364-ABB83E8B9C2F}"/>
                  </a:ext>
                </a:extLst>
              </p:cNvPr>
              <p:cNvSpPr/>
              <p:nvPr/>
            </p:nvSpPr>
            <p:spPr>
              <a:xfrm>
                <a:off x="9738358" y="2840469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圆角矩形 17">
                <a:extLst>
                  <a:ext uri="{FF2B5EF4-FFF2-40B4-BE49-F238E27FC236}">
                    <a16:creationId xmlns:a16="http://schemas.microsoft.com/office/drawing/2014/main" id="{FE1DEB35-A1D1-4B2C-8538-7A38F9284B9D}"/>
                  </a:ext>
                </a:extLst>
              </p:cNvPr>
              <p:cNvSpPr/>
              <p:nvPr/>
            </p:nvSpPr>
            <p:spPr>
              <a:xfrm>
                <a:off x="9738358" y="3379027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3" name="圆角矩形 18">
                <a:extLst>
                  <a:ext uri="{FF2B5EF4-FFF2-40B4-BE49-F238E27FC236}">
                    <a16:creationId xmlns:a16="http://schemas.microsoft.com/office/drawing/2014/main" id="{8CD3C4B8-3A13-49CF-9E62-16E7CBB3A340}"/>
                  </a:ext>
                </a:extLst>
              </p:cNvPr>
              <p:cNvSpPr/>
              <p:nvPr/>
            </p:nvSpPr>
            <p:spPr>
              <a:xfrm>
                <a:off x="10267202" y="2734823"/>
                <a:ext cx="551579" cy="35214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4" name="组合 53">
                <a:extLst>
                  <a:ext uri="{FF2B5EF4-FFF2-40B4-BE49-F238E27FC236}">
                    <a16:creationId xmlns:a16="http://schemas.microsoft.com/office/drawing/2014/main" id="{334B588E-7AAD-49B2-9B0C-BE39732E44B8}"/>
                  </a:ext>
                </a:extLst>
              </p:cNvPr>
              <p:cNvGrpSpPr/>
              <p:nvPr/>
            </p:nvGrpSpPr>
            <p:grpSpPr>
              <a:xfrm>
                <a:off x="10180365" y="3225231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62" name="直接连接符 61">
                  <a:extLst>
                    <a:ext uri="{FF2B5EF4-FFF2-40B4-BE49-F238E27FC236}">
                      <a16:creationId xmlns:a16="http://schemas.microsoft.com/office/drawing/2014/main" id="{1E32BA4E-560D-4393-B30B-6DB04CCC72F8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圆角矩形 31">
                  <a:extLst>
                    <a:ext uri="{FF2B5EF4-FFF2-40B4-BE49-F238E27FC236}">
                      <a16:creationId xmlns:a16="http://schemas.microsoft.com/office/drawing/2014/main" id="{93066DF5-CC49-4790-BA6C-680D3274C750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5" name="直接连接符 54">
                <a:extLst>
                  <a:ext uri="{FF2B5EF4-FFF2-40B4-BE49-F238E27FC236}">
                    <a16:creationId xmlns:a16="http://schemas.microsoft.com/office/drawing/2014/main" id="{C8BB2887-69E4-46EF-88DD-D987B1C2726F}"/>
                  </a:ext>
                </a:extLst>
              </p:cNvPr>
              <p:cNvCxnSpPr/>
              <p:nvPr/>
            </p:nvCxnSpPr>
            <p:spPr>
              <a:xfrm flipH="1">
                <a:off x="10530749" y="2891907"/>
                <a:ext cx="164988" cy="418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" name="右箭头 22">
                <a:extLst>
                  <a:ext uri="{FF2B5EF4-FFF2-40B4-BE49-F238E27FC236}">
                    <a16:creationId xmlns:a16="http://schemas.microsoft.com/office/drawing/2014/main" id="{E3A5A3C9-B978-4997-BB74-07D9A44A1FEB}"/>
                  </a:ext>
                </a:extLst>
              </p:cNvPr>
              <p:cNvSpPr/>
              <p:nvPr/>
            </p:nvSpPr>
            <p:spPr>
              <a:xfrm>
                <a:off x="10289802" y="4387593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7" name="圆角矩形 23">
                <a:extLst>
                  <a:ext uri="{FF2B5EF4-FFF2-40B4-BE49-F238E27FC236}">
                    <a16:creationId xmlns:a16="http://schemas.microsoft.com/office/drawing/2014/main" id="{D150C195-BE5E-4CE8-81CC-27D37F1A5C56}"/>
                  </a:ext>
                </a:extLst>
              </p:cNvPr>
              <p:cNvSpPr/>
              <p:nvPr/>
            </p:nvSpPr>
            <p:spPr>
              <a:xfrm>
                <a:off x="9750039" y="3849244"/>
                <a:ext cx="1277304" cy="1948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8" name="圆角矩形 24">
                <a:extLst>
                  <a:ext uri="{FF2B5EF4-FFF2-40B4-BE49-F238E27FC236}">
                    <a16:creationId xmlns:a16="http://schemas.microsoft.com/office/drawing/2014/main" id="{8D4D2038-9220-46B1-A6EA-10D703CD02AC}"/>
                  </a:ext>
                </a:extLst>
              </p:cNvPr>
              <p:cNvSpPr/>
              <p:nvPr/>
            </p:nvSpPr>
            <p:spPr>
              <a:xfrm>
                <a:off x="9738358" y="4315131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9" name="组合 58">
                <a:extLst>
                  <a:ext uri="{FF2B5EF4-FFF2-40B4-BE49-F238E27FC236}">
                    <a16:creationId xmlns:a16="http://schemas.microsoft.com/office/drawing/2014/main" id="{6F995C94-5DB0-4B55-A2F0-6CC0497B4CE3}"/>
                  </a:ext>
                </a:extLst>
              </p:cNvPr>
              <p:cNvGrpSpPr/>
              <p:nvPr/>
            </p:nvGrpSpPr>
            <p:grpSpPr>
              <a:xfrm>
                <a:off x="10176821" y="4161335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60" name="直接连接符 59">
                  <a:extLst>
                    <a:ext uri="{FF2B5EF4-FFF2-40B4-BE49-F238E27FC236}">
                      <a16:creationId xmlns:a16="http://schemas.microsoft.com/office/drawing/2014/main" id="{78119567-A8E3-4DBA-B83F-66E3E45AEABC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1" name="圆角矩形 29">
                  <a:extLst>
                    <a:ext uri="{FF2B5EF4-FFF2-40B4-BE49-F238E27FC236}">
                      <a16:creationId xmlns:a16="http://schemas.microsoft.com/office/drawing/2014/main" id="{2A111943-F248-486D-BDD8-69FE47D79EB0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7DEE24A8-1B57-4307-9DAE-83C803D8A422}"/>
                </a:ext>
              </a:extLst>
            </p:cNvPr>
            <p:cNvCxnSpPr/>
            <p:nvPr/>
          </p:nvCxnSpPr>
          <p:spPr>
            <a:xfrm flipH="1">
              <a:off x="5392053" y="5919128"/>
              <a:ext cx="220947" cy="225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圆角矩形 13">
              <a:extLst>
                <a:ext uri="{FF2B5EF4-FFF2-40B4-BE49-F238E27FC236}">
                  <a16:creationId xmlns:a16="http://schemas.microsoft.com/office/drawing/2014/main" id="{FD14D14C-2901-4BE4-A58A-27AB08484F00}"/>
                </a:ext>
              </a:extLst>
            </p:cNvPr>
            <p:cNvSpPr/>
            <p:nvPr/>
          </p:nvSpPr>
          <p:spPr>
            <a:xfrm>
              <a:off x="5073637" y="5689682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8" name="任意多边形 34">
              <a:extLst>
                <a:ext uri="{FF2B5EF4-FFF2-40B4-BE49-F238E27FC236}">
                  <a16:creationId xmlns:a16="http://schemas.microsoft.com/office/drawing/2014/main" id="{CA12836D-6112-4E82-B15C-422FBCD9CB9F}"/>
                </a:ext>
              </a:extLst>
            </p:cNvPr>
            <p:cNvSpPr/>
            <p:nvPr/>
          </p:nvSpPr>
          <p:spPr>
            <a:xfrm>
              <a:off x="5020783" y="5862744"/>
              <a:ext cx="1735848" cy="152950"/>
            </a:xfrm>
            <a:custGeom>
              <a:avLst/>
              <a:gdLst>
                <a:gd name="connsiteX0" fmla="*/ 0 w 1323833"/>
                <a:gd name="connsiteY0" fmla="*/ 518615 h 518615"/>
                <a:gd name="connsiteX1" fmla="*/ 1323833 w 1323833"/>
                <a:gd name="connsiteY1" fmla="*/ 504967 h 518615"/>
                <a:gd name="connsiteX2" fmla="*/ 1323833 w 1323833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833" h="518615">
                  <a:moveTo>
                    <a:pt x="0" y="518615"/>
                  </a:moveTo>
                  <a:lnTo>
                    <a:pt x="1323833" y="504967"/>
                  </a:lnTo>
                  <a:lnTo>
                    <a:pt x="132383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5F0DFC-C15E-41C6-B23D-E9FD2A03DEA8}"/>
                  </a:ext>
                </a:extLst>
              </p:cNvPr>
              <p:cNvSpPr txBox="1"/>
              <p:nvPr/>
            </p:nvSpPr>
            <p:spPr>
              <a:xfrm>
                <a:off x="6921321" y="2276772"/>
                <a:ext cx="121841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sel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sty m:val="p"/>
                                </m:rPr>
                                <a:rPr lang="en-US" altLang="zh-CN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fName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5A5F0DFC-C15E-41C6-B23D-E9FD2A03D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1321" y="2276772"/>
                <a:ext cx="1218410" cy="276999"/>
              </a:xfrm>
              <a:prstGeom prst="rect">
                <a:avLst/>
              </a:prstGeom>
              <a:blipFill>
                <a:blip r:embed="rId2"/>
                <a:stretch>
                  <a:fillRect l="-2500" t="-2174" r="-200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4E2BAB-827E-4085-A8E4-CFCC8BE15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46517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9897" y="239878"/>
            <a:ext cx="7869560" cy="792083"/>
          </a:xfrm>
        </p:spPr>
        <p:txBody>
          <a:bodyPr/>
          <a:lstStyle/>
          <a:p>
            <a:r>
              <a:rPr lang="zh-CN" altLang="en-US" dirty="0"/>
              <a:t>逻辑实验输出模块优化：多路器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800" dirty="0">
                <a:solidFill>
                  <a:schemeClr val="tx1"/>
                </a:solidFill>
              </a:rPr>
              <a:t>多数选择器</a:t>
            </a:r>
            <a:r>
              <a:rPr lang="en-US" altLang="zh-CN" sz="2800" dirty="0">
                <a:solidFill>
                  <a:schemeClr val="tx1"/>
                </a:solidFill>
              </a:rPr>
              <a:t>(</a:t>
            </a:r>
            <a:r>
              <a:rPr lang="en-US" altLang="zh-CN" sz="16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multiplexers</a:t>
            </a:r>
            <a:r>
              <a:rPr lang="en-US" altLang="zh-CN" sz="2800" dirty="0">
                <a:solidFill>
                  <a:schemeClr val="tx1"/>
                </a:solidFill>
              </a:rPr>
              <a:t>)----MUX</a:t>
            </a:r>
          </a:p>
          <a:p>
            <a:pPr lvl="1"/>
            <a:r>
              <a:rPr lang="zh-CN" altLang="en-US" sz="2400" dirty="0"/>
              <a:t>在</a:t>
            </a:r>
            <a:r>
              <a:rPr lang="en-US" altLang="zh-CN" sz="2000" dirty="0"/>
              <a:t>CPU</a:t>
            </a:r>
            <a:r>
              <a:rPr lang="zh-CN" altLang="en-US" sz="2400" dirty="0"/>
              <a:t>等部件设计将用到的重要模块</a:t>
            </a:r>
            <a:endParaRPr lang="en-US" altLang="zh-CN" sz="2400" dirty="0"/>
          </a:p>
          <a:p>
            <a:pPr lvl="1"/>
            <a:r>
              <a:rPr lang="zh-CN" altLang="en-US" sz="2400" dirty="0"/>
              <a:t>本课程将用到的多数选择器有：</a:t>
            </a:r>
            <a:endParaRPr lang="en-US" altLang="zh-CN" sz="2400" dirty="0"/>
          </a:p>
          <a:p>
            <a:pPr lvl="2"/>
            <a:r>
              <a:rPr lang="en-US" altLang="zh-CN" sz="2000" dirty="0"/>
              <a:t>2</a:t>
            </a:r>
            <a:r>
              <a:rPr lang="zh-CN" altLang="en-US" sz="2000" dirty="0"/>
              <a:t>选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5</a:t>
            </a:r>
            <a:r>
              <a:rPr lang="zh-CN" altLang="en-US" sz="2000" dirty="0"/>
              <a:t>位、</a:t>
            </a:r>
            <a:r>
              <a:rPr lang="en-US" altLang="zh-CN" sz="2000" dirty="0"/>
              <a:t>32</a:t>
            </a:r>
            <a:r>
              <a:rPr lang="zh-CN" altLang="en-US" sz="2000" dirty="0"/>
              <a:t>位、</a:t>
            </a:r>
            <a:r>
              <a:rPr lang="en-US" altLang="zh-CN" sz="2000" dirty="0"/>
              <a:t>8</a:t>
            </a:r>
            <a:r>
              <a:rPr lang="zh-CN" altLang="en-US" sz="2000" dirty="0"/>
              <a:t>位等</a:t>
            </a:r>
            <a:endParaRPr lang="en-US" altLang="zh-CN" sz="2000" dirty="0"/>
          </a:p>
          <a:p>
            <a:pPr lvl="2"/>
            <a:r>
              <a:rPr lang="en-US" altLang="zh-CN" sz="2000" dirty="0"/>
              <a:t>4</a:t>
            </a:r>
            <a:r>
              <a:rPr lang="zh-CN" altLang="en-US" sz="2000" dirty="0"/>
              <a:t>选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5</a:t>
            </a:r>
            <a:r>
              <a:rPr lang="zh-CN" altLang="en-US" sz="2000" dirty="0"/>
              <a:t>位、</a:t>
            </a:r>
            <a:r>
              <a:rPr lang="en-US" altLang="zh-CN" sz="2000" dirty="0"/>
              <a:t>32</a:t>
            </a:r>
            <a:r>
              <a:rPr lang="zh-CN" altLang="en-US" sz="2000" dirty="0"/>
              <a:t>位</a:t>
            </a:r>
            <a:endParaRPr lang="en-US" altLang="zh-CN" sz="2000" dirty="0"/>
          </a:p>
          <a:p>
            <a:pPr lvl="2"/>
            <a:r>
              <a:rPr lang="en-US" altLang="zh-CN" sz="2000" dirty="0"/>
              <a:t>8</a:t>
            </a:r>
            <a:r>
              <a:rPr lang="zh-CN" altLang="en-US" sz="2000" dirty="0"/>
              <a:t>选</a:t>
            </a:r>
            <a:r>
              <a:rPr lang="en-US" altLang="zh-CN" sz="2000" dirty="0"/>
              <a:t>1</a:t>
            </a:r>
            <a:r>
              <a:rPr lang="zh-CN" altLang="en-US" sz="2000" dirty="0"/>
              <a:t>：</a:t>
            </a:r>
            <a:r>
              <a:rPr lang="en-US" altLang="zh-CN" sz="2000" dirty="0"/>
              <a:t>8</a:t>
            </a:r>
            <a:r>
              <a:rPr lang="zh-CN" altLang="en-US" sz="2000" dirty="0"/>
              <a:t>位、</a:t>
            </a:r>
            <a:r>
              <a:rPr lang="en-US" altLang="zh-CN" sz="2000" dirty="0"/>
              <a:t>32</a:t>
            </a:r>
            <a:r>
              <a:rPr lang="zh-CN" altLang="en-US" sz="2000" dirty="0"/>
              <a:t>位</a:t>
            </a:r>
            <a:endParaRPr lang="en-US" altLang="zh-CN" sz="2000" dirty="0"/>
          </a:p>
          <a:p>
            <a:pPr lvl="1"/>
            <a:endParaRPr lang="zh-CN" altLang="en-US" sz="2400" dirty="0"/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C5ECCA1-1B47-494C-88F4-B25B257797FA}"/>
              </a:ext>
            </a:extLst>
          </p:cNvPr>
          <p:cNvGrpSpPr/>
          <p:nvPr/>
        </p:nvGrpSpPr>
        <p:grpSpPr>
          <a:xfrm>
            <a:off x="4283971" y="3501009"/>
            <a:ext cx="4720789" cy="2682044"/>
            <a:chOff x="4283968" y="3501008"/>
            <a:chExt cx="4720789" cy="2682044"/>
          </a:xfrm>
        </p:grpSpPr>
        <p:sp>
          <p:nvSpPr>
            <p:cNvPr id="38" name="圆角矩形 4">
              <a:extLst>
                <a:ext uri="{FF2B5EF4-FFF2-40B4-BE49-F238E27FC236}">
                  <a16:creationId xmlns:a16="http://schemas.microsoft.com/office/drawing/2014/main" id="{B31031F6-A3BA-4706-A308-2CA14DD6B47E}"/>
                </a:ext>
              </a:extLst>
            </p:cNvPr>
            <p:cNvSpPr/>
            <p:nvPr/>
          </p:nvSpPr>
          <p:spPr>
            <a:xfrm>
              <a:off x="4385527" y="3526442"/>
              <a:ext cx="4460251" cy="265661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DE1FF13-36AE-431C-B153-54A403545DD0}"/>
                </a:ext>
              </a:extLst>
            </p:cNvPr>
            <p:cNvSpPr/>
            <p:nvPr/>
          </p:nvSpPr>
          <p:spPr>
            <a:xfrm>
              <a:off x="5909884" y="3707612"/>
              <a:ext cx="1661655" cy="212615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600" dirty="0"/>
                <a:t>MUX</a:t>
              </a:r>
              <a:endParaRPr lang="zh-CN" altLang="en-US" sz="3600" dirty="0"/>
            </a:p>
          </p:txBody>
        </p:sp>
        <p:sp>
          <p:nvSpPr>
            <p:cNvPr id="40" name="右箭头 6">
              <a:extLst>
                <a:ext uri="{FF2B5EF4-FFF2-40B4-BE49-F238E27FC236}">
                  <a16:creationId xmlns:a16="http://schemas.microsoft.com/office/drawing/2014/main" id="{0F00B8C7-969C-461C-BD2E-87CD8F50F6E4}"/>
                </a:ext>
              </a:extLst>
            </p:cNvPr>
            <p:cNvSpPr/>
            <p:nvPr/>
          </p:nvSpPr>
          <p:spPr>
            <a:xfrm>
              <a:off x="7636104" y="4444684"/>
              <a:ext cx="874555" cy="410063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28F137C6-4108-4634-8C15-AD968A58211A}"/>
                </a:ext>
              </a:extLst>
            </p:cNvPr>
            <p:cNvGrpSpPr/>
            <p:nvPr/>
          </p:nvGrpSpPr>
          <p:grpSpPr>
            <a:xfrm>
              <a:off x="7620550" y="4136856"/>
              <a:ext cx="688904" cy="695478"/>
              <a:chOff x="5667312" y="3594720"/>
              <a:chExt cx="567221" cy="607003"/>
            </a:xfrm>
          </p:grpSpPr>
          <p:cxnSp>
            <p:nvCxnSpPr>
              <p:cNvPr id="63" name="直接连接符 62">
                <a:extLst>
                  <a:ext uri="{FF2B5EF4-FFF2-40B4-BE49-F238E27FC236}">
                    <a16:creationId xmlns:a16="http://schemas.microsoft.com/office/drawing/2014/main" id="{DA10F829-E75B-4E68-90F7-B59FD97D4ED8}"/>
                  </a:ext>
                </a:extLst>
              </p:cNvPr>
              <p:cNvCxnSpPr/>
              <p:nvPr/>
            </p:nvCxnSpPr>
            <p:spPr>
              <a:xfrm flipH="1">
                <a:off x="5936102" y="3752679"/>
                <a:ext cx="220075" cy="449044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圆角矩形 33">
                <a:extLst>
                  <a:ext uri="{FF2B5EF4-FFF2-40B4-BE49-F238E27FC236}">
                    <a16:creationId xmlns:a16="http://schemas.microsoft.com/office/drawing/2014/main" id="{A53AC836-2162-4513-BCD8-38BF5FE83A31}"/>
                  </a:ext>
                </a:extLst>
              </p:cNvPr>
              <p:cNvSpPr/>
              <p:nvPr/>
            </p:nvSpPr>
            <p:spPr>
              <a:xfrm>
                <a:off x="5667312" y="3594720"/>
                <a:ext cx="567221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42" name="圆角矩形 9">
              <a:extLst>
                <a:ext uri="{FF2B5EF4-FFF2-40B4-BE49-F238E27FC236}">
                  <a16:creationId xmlns:a16="http://schemas.microsoft.com/office/drawing/2014/main" id="{74A18CF6-D952-41DB-8291-8B9DC99C4671}"/>
                </a:ext>
              </a:extLst>
            </p:cNvPr>
            <p:cNvSpPr/>
            <p:nvPr/>
          </p:nvSpPr>
          <p:spPr>
            <a:xfrm>
              <a:off x="4283968" y="5772521"/>
              <a:ext cx="1005737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2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3" name="圆角矩形 10">
              <a:extLst>
                <a:ext uri="{FF2B5EF4-FFF2-40B4-BE49-F238E27FC236}">
                  <a16:creationId xmlns:a16="http://schemas.microsoft.com/office/drawing/2014/main" id="{724F7717-96F3-4722-9ACB-117A9F06A99E}"/>
                </a:ext>
              </a:extLst>
            </p:cNvPr>
            <p:cNvSpPr/>
            <p:nvPr/>
          </p:nvSpPr>
          <p:spPr>
            <a:xfrm>
              <a:off x="8315853" y="4394826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o</a:t>
              </a:r>
              <a:endParaRPr lang="zh-CN" altLang="en-US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555A6A42-9586-4001-ACD7-0BBCBAE5A131}"/>
                </a:ext>
              </a:extLst>
            </p:cNvPr>
            <p:cNvGrpSpPr/>
            <p:nvPr/>
          </p:nvGrpSpPr>
          <p:grpSpPr>
            <a:xfrm>
              <a:off x="4338115" y="3501008"/>
              <a:ext cx="1529434" cy="2232920"/>
              <a:chOff x="9738358" y="2734823"/>
              <a:chExt cx="1296144" cy="1948859"/>
            </a:xfrm>
          </p:grpSpPr>
          <p:sp>
            <p:nvSpPr>
              <p:cNvPr id="48" name="右箭头 14">
                <a:extLst>
                  <a:ext uri="{FF2B5EF4-FFF2-40B4-BE49-F238E27FC236}">
                    <a16:creationId xmlns:a16="http://schemas.microsoft.com/office/drawing/2014/main" id="{DFEC5E30-BC4E-4014-8589-62D2D7DA6E25}"/>
                  </a:ext>
                </a:extLst>
              </p:cNvPr>
              <p:cNvSpPr/>
              <p:nvPr/>
            </p:nvSpPr>
            <p:spPr>
              <a:xfrm>
                <a:off x="10293346" y="3001151"/>
                <a:ext cx="741156" cy="286506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右箭头 15">
                <a:extLst>
                  <a:ext uri="{FF2B5EF4-FFF2-40B4-BE49-F238E27FC236}">
                    <a16:creationId xmlns:a16="http://schemas.microsoft.com/office/drawing/2014/main" id="{243FABDF-8946-4DBC-BBF2-AD7F2F8C9613}"/>
                  </a:ext>
                </a:extLst>
              </p:cNvPr>
              <p:cNvSpPr/>
              <p:nvPr/>
            </p:nvSpPr>
            <p:spPr>
              <a:xfrm>
                <a:off x="10293346" y="3451489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圆角矩形 16">
                <a:extLst>
                  <a:ext uri="{FF2B5EF4-FFF2-40B4-BE49-F238E27FC236}">
                    <a16:creationId xmlns:a16="http://schemas.microsoft.com/office/drawing/2014/main" id="{7F53D019-5A96-433F-872F-B41100338257}"/>
                  </a:ext>
                </a:extLst>
              </p:cNvPr>
              <p:cNvSpPr/>
              <p:nvPr/>
            </p:nvSpPr>
            <p:spPr>
              <a:xfrm>
                <a:off x="9738358" y="2840469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1" name="圆角矩形 17">
                <a:extLst>
                  <a:ext uri="{FF2B5EF4-FFF2-40B4-BE49-F238E27FC236}">
                    <a16:creationId xmlns:a16="http://schemas.microsoft.com/office/drawing/2014/main" id="{229C8D6D-B787-4028-A6C5-8C5F060AA649}"/>
                  </a:ext>
                </a:extLst>
              </p:cNvPr>
              <p:cNvSpPr/>
              <p:nvPr/>
            </p:nvSpPr>
            <p:spPr>
              <a:xfrm>
                <a:off x="9738358" y="3379027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2" name="圆角矩形 18">
                <a:extLst>
                  <a:ext uri="{FF2B5EF4-FFF2-40B4-BE49-F238E27FC236}">
                    <a16:creationId xmlns:a16="http://schemas.microsoft.com/office/drawing/2014/main" id="{700F55ED-BCF8-458A-AABF-CB8281A4B7B5}"/>
                  </a:ext>
                </a:extLst>
              </p:cNvPr>
              <p:cNvSpPr/>
              <p:nvPr/>
            </p:nvSpPr>
            <p:spPr>
              <a:xfrm>
                <a:off x="10267202" y="2734823"/>
                <a:ext cx="551579" cy="352144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</a:t>
                </a:r>
                <a:endParaRPr lang="zh-CN" altLang="en-US" sz="2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3" name="组合 52">
                <a:extLst>
                  <a:ext uri="{FF2B5EF4-FFF2-40B4-BE49-F238E27FC236}">
                    <a16:creationId xmlns:a16="http://schemas.microsoft.com/office/drawing/2014/main" id="{D8E9567C-115A-4F0A-970C-9DD00A53767E}"/>
                  </a:ext>
                </a:extLst>
              </p:cNvPr>
              <p:cNvGrpSpPr/>
              <p:nvPr/>
            </p:nvGrpSpPr>
            <p:grpSpPr>
              <a:xfrm>
                <a:off x="10180365" y="3225231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61" name="直接连接符 60">
                  <a:extLst>
                    <a:ext uri="{FF2B5EF4-FFF2-40B4-BE49-F238E27FC236}">
                      <a16:creationId xmlns:a16="http://schemas.microsoft.com/office/drawing/2014/main" id="{B8D0C166-5844-4D37-BB3D-059F86B1A5F0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2" name="圆角矩形 31">
                  <a:extLst>
                    <a:ext uri="{FF2B5EF4-FFF2-40B4-BE49-F238E27FC236}">
                      <a16:creationId xmlns:a16="http://schemas.microsoft.com/office/drawing/2014/main" id="{0A2DFECA-9436-49ED-B3FD-3D5A1F31BBA9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54" name="直接连接符 53">
                <a:extLst>
                  <a:ext uri="{FF2B5EF4-FFF2-40B4-BE49-F238E27FC236}">
                    <a16:creationId xmlns:a16="http://schemas.microsoft.com/office/drawing/2014/main" id="{C1E6BF06-EC09-4C5C-84C3-1C1DDEDA0F76}"/>
                  </a:ext>
                </a:extLst>
              </p:cNvPr>
              <p:cNvCxnSpPr/>
              <p:nvPr/>
            </p:nvCxnSpPr>
            <p:spPr>
              <a:xfrm flipH="1">
                <a:off x="10530749" y="2891907"/>
                <a:ext cx="164988" cy="41898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右箭头 22">
                <a:extLst>
                  <a:ext uri="{FF2B5EF4-FFF2-40B4-BE49-F238E27FC236}">
                    <a16:creationId xmlns:a16="http://schemas.microsoft.com/office/drawing/2014/main" id="{2FA16DF3-9DFF-4D92-8E05-3FD1A2796594}"/>
                  </a:ext>
                </a:extLst>
              </p:cNvPr>
              <p:cNvSpPr/>
              <p:nvPr/>
            </p:nvSpPr>
            <p:spPr>
              <a:xfrm>
                <a:off x="10289802" y="4387593"/>
                <a:ext cx="741156" cy="282549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圆角矩形 23">
                <a:extLst>
                  <a:ext uri="{FF2B5EF4-FFF2-40B4-BE49-F238E27FC236}">
                    <a16:creationId xmlns:a16="http://schemas.microsoft.com/office/drawing/2014/main" id="{F024B762-2B63-46E9-BB2B-1A9E3A6CD94F}"/>
                  </a:ext>
                </a:extLst>
              </p:cNvPr>
              <p:cNvSpPr/>
              <p:nvPr/>
            </p:nvSpPr>
            <p:spPr>
              <a:xfrm>
                <a:off x="9750039" y="3849244"/>
                <a:ext cx="1277304" cy="19489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32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……</a:t>
                </a:r>
                <a:endParaRPr lang="zh-CN" altLang="en-US" sz="32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7" name="圆角矩形 24">
                <a:extLst>
                  <a:ext uri="{FF2B5EF4-FFF2-40B4-BE49-F238E27FC236}">
                    <a16:creationId xmlns:a16="http://schemas.microsoft.com/office/drawing/2014/main" id="{7EF44088-4E80-4042-9C82-0EF0DE418850}"/>
                  </a:ext>
                </a:extLst>
              </p:cNvPr>
              <p:cNvSpPr/>
              <p:nvPr/>
            </p:nvSpPr>
            <p:spPr>
              <a:xfrm>
                <a:off x="9738358" y="4315131"/>
                <a:ext cx="583823" cy="338336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8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en-US" altLang="zh-CN" sz="2800" baseline="-25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endParaRPr lang="zh-CN" altLang="en-US" sz="2800" baseline="-25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58" name="组合 57">
                <a:extLst>
                  <a:ext uri="{FF2B5EF4-FFF2-40B4-BE49-F238E27FC236}">
                    <a16:creationId xmlns:a16="http://schemas.microsoft.com/office/drawing/2014/main" id="{D7337D0B-815F-4CFE-BF9B-22DD7EC015A0}"/>
                  </a:ext>
                </a:extLst>
              </p:cNvPr>
              <p:cNvGrpSpPr/>
              <p:nvPr/>
            </p:nvGrpSpPr>
            <p:grpSpPr>
              <a:xfrm>
                <a:off x="10176821" y="4161335"/>
                <a:ext cx="583823" cy="522347"/>
                <a:chOff x="5673237" y="3649312"/>
                <a:chExt cx="567221" cy="522347"/>
              </a:xfrm>
            </p:grpSpPr>
            <p:cxnSp>
              <p:nvCxnSpPr>
                <p:cNvPr id="59" name="直接连接符 58">
                  <a:extLst>
                    <a:ext uri="{FF2B5EF4-FFF2-40B4-BE49-F238E27FC236}">
                      <a16:creationId xmlns:a16="http://schemas.microsoft.com/office/drawing/2014/main" id="{B99FF752-E6E1-4E01-922A-64A758D5CE91}"/>
                    </a:ext>
                  </a:extLst>
                </p:cNvPr>
                <p:cNvCxnSpPr/>
                <p:nvPr/>
              </p:nvCxnSpPr>
              <p:spPr>
                <a:xfrm flipH="1">
                  <a:off x="5995881" y="3752679"/>
                  <a:ext cx="160296" cy="41898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0" name="圆角矩形 29">
                  <a:extLst>
                    <a:ext uri="{FF2B5EF4-FFF2-40B4-BE49-F238E27FC236}">
                      <a16:creationId xmlns:a16="http://schemas.microsoft.com/office/drawing/2014/main" id="{B7FE34A2-D245-4BDA-8904-A6D6D30EF321}"/>
                    </a:ext>
                  </a:extLst>
                </p:cNvPr>
                <p:cNvSpPr/>
                <p:nvPr/>
              </p:nvSpPr>
              <p:spPr>
                <a:xfrm>
                  <a:off x="5673237" y="3649312"/>
                  <a:ext cx="567221" cy="338336"/>
                </a:xfrm>
                <a:prstGeom prst="round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2000" dirty="0">
                      <a:solidFill>
                        <a:schemeClr val="tx1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</a:t>
                  </a:r>
                  <a:endParaRPr lang="zh-CN" altLang="en-US" sz="200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3E05078F-A1A9-4F44-8951-05D55DB794E4}"/>
                </a:ext>
              </a:extLst>
            </p:cNvPr>
            <p:cNvCxnSpPr/>
            <p:nvPr/>
          </p:nvCxnSpPr>
          <p:spPr>
            <a:xfrm flipH="1">
              <a:off x="5392053" y="5919128"/>
              <a:ext cx="220947" cy="22585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圆角矩形 13">
              <a:extLst>
                <a:ext uri="{FF2B5EF4-FFF2-40B4-BE49-F238E27FC236}">
                  <a16:creationId xmlns:a16="http://schemas.microsoft.com/office/drawing/2014/main" id="{7FD4ACE3-0557-43E7-BE5E-F5D3E22DDFF4}"/>
                </a:ext>
              </a:extLst>
            </p:cNvPr>
            <p:cNvSpPr/>
            <p:nvPr/>
          </p:nvSpPr>
          <p:spPr>
            <a:xfrm>
              <a:off x="5073637" y="5689682"/>
              <a:ext cx="688904" cy="387651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</a:t>
              </a:r>
              <a:endPara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任意多边形 34">
              <a:extLst>
                <a:ext uri="{FF2B5EF4-FFF2-40B4-BE49-F238E27FC236}">
                  <a16:creationId xmlns:a16="http://schemas.microsoft.com/office/drawing/2014/main" id="{58C42BDA-CADF-43E6-AEB7-9C53528124DF}"/>
                </a:ext>
              </a:extLst>
            </p:cNvPr>
            <p:cNvSpPr/>
            <p:nvPr/>
          </p:nvSpPr>
          <p:spPr>
            <a:xfrm>
              <a:off x="5020783" y="5862744"/>
              <a:ext cx="1735848" cy="152950"/>
            </a:xfrm>
            <a:custGeom>
              <a:avLst/>
              <a:gdLst>
                <a:gd name="connsiteX0" fmla="*/ 0 w 1323833"/>
                <a:gd name="connsiteY0" fmla="*/ 518615 h 518615"/>
                <a:gd name="connsiteX1" fmla="*/ 1323833 w 1323833"/>
                <a:gd name="connsiteY1" fmla="*/ 504967 h 518615"/>
                <a:gd name="connsiteX2" fmla="*/ 1323833 w 1323833"/>
                <a:gd name="connsiteY2" fmla="*/ 0 h 518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323833" h="518615">
                  <a:moveTo>
                    <a:pt x="0" y="518615"/>
                  </a:moveTo>
                  <a:lnTo>
                    <a:pt x="1323833" y="504967"/>
                  </a:lnTo>
                  <a:lnTo>
                    <a:pt x="1323833" y="0"/>
                  </a:lnTo>
                </a:path>
              </a:pathLst>
            </a:cu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A0F1353-E74B-4264-B2B3-4F8357EC0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3994995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12183" y="211515"/>
            <a:ext cx="7869560" cy="792083"/>
          </a:xfrm>
        </p:spPr>
        <p:txBody>
          <a:bodyPr>
            <a:normAutofit/>
          </a:bodyPr>
          <a:lstStyle/>
          <a:p>
            <a:r>
              <a:rPr lang="zh-CN" altLang="en-US" dirty="0"/>
              <a:t>逻辑实验输出模块优化：多路器一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96855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5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MUX2T1_5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[4:0] I0,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[4:0] I1,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sel</a:t>
            </a:r>
            <a:r>
              <a:rPr lang="en-US" altLang="zh-CN" sz="2000" dirty="0"/>
              <a:t>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</a:t>
            </a:r>
            <a:r>
              <a:rPr lang="en-US" altLang="zh-CN" sz="2000" b="1" dirty="0">
                <a:solidFill>
                  <a:srgbClr val="0000FF"/>
                </a:solidFill>
              </a:rPr>
              <a:t>output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/>
              <a:t> [4:0]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r>
              <a:rPr lang="en-US" altLang="zh-CN" dirty="0">
                <a:solidFill>
                  <a:schemeClr val="tx1"/>
                </a:solidFill>
              </a:rPr>
              <a:t>32</a:t>
            </a:r>
            <a:r>
              <a:rPr lang="zh-CN" altLang="en-US" dirty="0">
                <a:solidFill>
                  <a:schemeClr val="tx1"/>
                </a:solidFill>
              </a:rPr>
              <a:t>位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r>
              <a:rPr lang="zh-CN" altLang="en-US" dirty="0">
                <a:solidFill>
                  <a:schemeClr val="tx1"/>
                </a:solidFill>
              </a:rPr>
              <a:t>选一</a:t>
            </a:r>
            <a:endParaRPr lang="en-US" altLang="zh-CN" dirty="0">
              <a:solidFill>
                <a:schemeClr val="tx1"/>
              </a:solidFill>
            </a:endParaRP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>
                <a:solidFill>
                  <a:srgbClr val="0000FF"/>
                </a:solidFill>
              </a:rPr>
              <a:t>module</a:t>
            </a:r>
            <a:r>
              <a:rPr lang="en-US" altLang="zh-CN" sz="2000" dirty="0"/>
              <a:t>   </a:t>
            </a:r>
            <a:r>
              <a:rPr lang="en-US" altLang="zh-CN" sz="2000" b="1" dirty="0">
                <a:solidFill>
                  <a:srgbClr val="FF0000"/>
                </a:solidFill>
              </a:rPr>
              <a:t>MUX2T1_32</a:t>
            </a:r>
            <a:r>
              <a:rPr lang="en-US" altLang="zh-CN" sz="2000" dirty="0"/>
              <a:t>(</a:t>
            </a:r>
            <a:r>
              <a:rPr lang="en-US" altLang="zh-CN" sz="2000" b="1" dirty="0">
                <a:solidFill>
                  <a:srgbClr val="0000FF"/>
                </a:solidFill>
              </a:rPr>
              <a:t>input </a:t>
            </a:r>
            <a:r>
              <a:rPr lang="en-US" altLang="zh-CN" sz="2000" dirty="0"/>
              <a:t>[31:0] I0,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</a:t>
            </a:r>
            <a:r>
              <a:rPr lang="en-US" altLang="zh-CN" sz="2000" b="1" dirty="0">
                <a:solidFill>
                  <a:srgbClr val="0000FF"/>
                </a:solidFill>
              </a:rPr>
              <a:t> input </a:t>
            </a:r>
            <a:r>
              <a:rPr lang="en-US" altLang="zh-CN" sz="2000" dirty="0"/>
              <a:t>[31:0] I1,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input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sel</a:t>
            </a:r>
            <a:r>
              <a:rPr lang="en-US" altLang="zh-CN" sz="2000" dirty="0"/>
              <a:t>, 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		  </a:t>
            </a:r>
            <a:r>
              <a:rPr lang="en-US" altLang="zh-CN" sz="2000" b="1" dirty="0">
                <a:solidFill>
                  <a:srgbClr val="0000FF"/>
                </a:solidFill>
              </a:rPr>
              <a:t>output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0000FF"/>
                </a:solidFill>
              </a:rPr>
              <a:t>reg</a:t>
            </a:r>
            <a:r>
              <a:rPr lang="en-US" altLang="zh-CN" sz="2000" dirty="0"/>
              <a:t>[31:0] o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dirty="0"/>
              <a:t>	 	                 );</a:t>
            </a:r>
          </a:p>
          <a:p>
            <a:pPr marL="400041" lvl="1" indent="0">
              <a:lnSpc>
                <a:spcPts val="2000"/>
              </a:lnSpc>
              <a:spcBef>
                <a:spcPts val="0"/>
              </a:spcBef>
              <a:buNone/>
            </a:pPr>
            <a:r>
              <a:rPr lang="en-US" altLang="zh-CN" sz="2000" dirty="0"/>
              <a:t>		</a:t>
            </a:r>
            <a:r>
              <a:rPr lang="en-US" altLang="zh-CN" sz="3600" b="1" dirty="0"/>
              <a:t>……</a:t>
            </a:r>
          </a:p>
          <a:p>
            <a:pPr marL="400041" lvl="1" indent="0">
              <a:spcBef>
                <a:spcPts val="0"/>
              </a:spcBef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endmodule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>
              <a:spcBef>
                <a:spcPts val="0"/>
              </a:spcBef>
            </a:pPr>
            <a:endParaRPr lang="en-US" altLang="zh-CN" dirty="0"/>
          </a:p>
        </p:txBody>
      </p:sp>
      <p:sp>
        <p:nvSpPr>
          <p:cNvPr id="11" name="矩形 10"/>
          <p:cNvSpPr/>
          <p:nvPr/>
        </p:nvSpPr>
        <p:spPr>
          <a:xfrm>
            <a:off x="6243295" y="3424353"/>
            <a:ext cx="1689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MUX2T1_5.sym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370239-8050-4465-B195-CAC0E36C87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078" y="954460"/>
            <a:ext cx="3343976" cy="28392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91AF946-6A69-45FE-9189-31D8817EDA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0225" y="3891961"/>
            <a:ext cx="3533775" cy="2630602"/>
          </a:xfrm>
          <a:prstGeom prst="rect">
            <a:avLst/>
          </a:prstGeom>
        </p:spPr>
      </p:pic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BF789B-B059-4794-A252-C426A41BEA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r>
              <a:rPr lang="en-US" altLang="zh-CN"/>
              <a:t>Chapter 1   </a:t>
            </a:r>
            <a:fld id="{5EFF9C44-2717-445B-8E50-0551D6089AAB}" type="slidenum">
              <a:rPr lang="zh-CN" altLang="en-US" smtClean="0"/>
              <a:pPr>
                <a:defRPr/>
              </a:pPr>
              <a:t>99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20458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13955</TotalTime>
  <Words>9642</Words>
  <Application>Microsoft Office PowerPoint</Application>
  <PresentationFormat>全屏显示(4:3)</PresentationFormat>
  <Paragraphs>1489</Paragraphs>
  <Slides>185</Slides>
  <Notes>12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185</vt:i4>
      </vt:variant>
    </vt:vector>
  </HeadingPairs>
  <TitlesOfParts>
    <vt:vector size="201" baseType="lpstr">
      <vt:lpstr>-apple-system</vt:lpstr>
      <vt:lpstr>Helvetica Neue</vt:lpstr>
      <vt:lpstr>PingFang SC</vt:lpstr>
      <vt:lpstr>等线</vt:lpstr>
      <vt:lpstr>黑体</vt:lpstr>
      <vt:lpstr>宋体</vt:lpstr>
      <vt:lpstr>微软雅黑</vt:lpstr>
      <vt:lpstr>Algerian</vt:lpstr>
      <vt:lpstr>Arial</vt:lpstr>
      <vt:lpstr>Arial</vt:lpstr>
      <vt:lpstr>Calibri</vt:lpstr>
      <vt:lpstr>Cambria</vt:lpstr>
      <vt:lpstr>Cambria Math</vt:lpstr>
      <vt:lpstr>Times New Roman</vt:lpstr>
      <vt:lpstr>Wingdings</vt:lpstr>
      <vt:lpstr>Office 主题</vt:lpstr>
      <vt:lpstr>Computer Organization &amp; Design实验与课程设计  Lab0 VIVADO介绍&amp;模块封装  </vt:lpstr>
      <vt:lpstr>Course Outline</vt:lpstr>
      <vt:lpstr>实验目的</vt:lpstr>
      <vt:lpstr>实验环境</vt:lpstr>
      <vt:lpstr>实验目标及任务</vt:lpstr>
      <vt:lpstr>实验目标及任务</vt:lpstr>
      <vt:lpstr>实验目标及任务</vt:lpstr>
      <vt:lpstr>PowerPoint 演示文稿</vt:lpstr>
      <vt:lpstr>Vivado工具简介</vt:lpstr>
      <vt:lpstr>Vivado工具简介</vt:lpstr>
      <vt:lpstr>Vivado设计流程-软件启动</vt:lpstr>
      <vt:lpstr>Vivado设计流程-工程创建</vt:lpstr>
      <vt:lpstr>Vivado设计流程-工程创建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自定义模块设计—MUX2T1_5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逻辑实验输出模块优化：多路器</vt:lpstr>
      <vt:lpstr>逻辑实验输出模块优化：多路器</vt:lpstr>
      <vt:lpstr>逻辑实验输出模块优化：多路器</vt:lpstr>
      <vt:lpstr>逻辑实验输出模块优化：多路器一</vt:lpstr>
      <vt:lpstr>逻辑实验输出模块优化：多路器二</vt:lpstr>
      <vt:lpstr>逻辑实验输出模块优化：多路器三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逻辑实验输出模块优化：算术函数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逻辑实验输出模块优化：逻辑函数</vt:lpstr>
      <vt:lpstr>逻辑实验输出模块优化：位扩展</vt:lpstr>
      <vt:lpstr>逻辑实验输出模块优化：位扩展</vt:lpstr>
      <vt:lpstr>VIVADO调用自定义IP</vt:lpstr>
      <vt:lpstr>模块调用OExp00-Element（含源文件版）</vt:lpstr>
      <vt:lpstr>模块调用OExp00-Element （含源文件版）</vt:lpstr>
      <vt:lpstr>模块调用OExp00-Element （含源文件版）</vt:lpstr>
      <vt:lpstr>模块调用OExp00-Element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（含源文件版）</vt:lpstr>
      <vt:lpstr>模块调用OExp00-Element （不含源文件版）</vt:lpstr>
      <vt:lpstr>PowerPoint 演示文稿</vt:lpstr>
      <vt:lpstr>ROM_D IP Core</vt:lpstr>
      <vt:lpstr>PowerPoint 演示文稿</vt:lpstr>
      <vt:lpstr>PowerPoint 演示文稿</vt:lpstr>
      <vt:lpstr>PowerPoint 演示文稿</vt:lpstr>
      <vt:lpstr>PowerPoint 演示文稿</vt:lpstr>
      <vt:lpstr>ROM初始化文件：.coe</vt:lpstr>
      <vt:lpstr>RAM_B IP Core-U3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Sword实验板资源介绍</vt:lpstr>
      <vt:lpstr>Sword实验平台板级资源</vt:lpstr>
      <vt:lpstr>Sword实验平台板级资源</vt:lpstr>
      <vt:lpstr>Sword平台板级资源说明</vt:lpstr>
      <vt:lpstr>Sword实验平台板级资源</vt:lpstr>
      <vt:lpstr>Sword实验平台板级资源</vt:lpstr>
      <vt:lpstr>PowerPoint 演示文稿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多选器控制LED OExp01-muxctrl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　　</dc:title>
  <dc:creator>made</dc:creator>
  <cp:lastModifiedBy>cmzz</cp:lastModifiedBy>
  <cp:revision>796</cp:revision>
  <dcterms:created xsi:type="dcterms:W3CDTF">2013-04-10T02:56:54Z</dcterms:created>
  <dcterms:modified xsi:type="dcterms:W3CDTF">2021-03-01T05:40:52Z</dcterms:modified>
</cp:coreProperties>
</file>